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62" r:id="rId2"/>
    <p:sldId id="257" r:id="rId3"/>
    <p:sldId id="304" r:id="rId4"/>
    <p:sldId id="285" r:id="rId5"/>
    <p:sldId id="301" r:id="rId6"/>
    <p:sldId id="278" r:id="rId7"/>
    <p:sldId id="307" r:id="rId8"/>
    <p:sldId id="306" r:id="rId9"/>
    <p:sldId id="298" r:id="rId10"/>
    <p:sldId id="264" r:id="rId11"/>
    <p:sldId id="282" r:id="rId12"/>
    <p:sldId id="265" r:id="rId13"/>
    <p:sldId id="283" r:id="rId14"/>
    <p:sldId id="266" r:id="rId15"/>
    <p:sldId id="284" r:id="rId16"/>
    <p:sldId id="267" r:id="rId17"/>
    <p:sldId id="286" r:id="rId18"/>
    <p:sldId id="268" r:id="rId19"/>
    <p:sldId id="313" r:id="rId20"/>
    <p:sldId id="272" r:id="rId21"/>
    <p:sldId id="308" r:id="rId22"/>
    <p:sldId id="269" r:id="rId23"/>
    <p:sldId id="312" r:id="rId24"/>
    <p:sldId id="270" r:id="rId25"/>
    <p:sldId id="311" r:id="rId26"/>
    <p:sldId id="271" r:id="rId27"/>
    <p:sldId id="296" r:id="rId28"/>
    <p:sldId id="273" r:id="rId29"/>
    <p:sldId id="290" r:id="rId30"/>
    <p:sldId id="274" r:id="rId31"/>
    <p:sldId id="310" r:id="rId32"/>
    <p:sldId id="275" r:id="rId33"/>
    <p:sldId id="292" r:id="rId34"/>
    <p:sldId id="276" r:id="rId35"/>
    <p:sldId id="293" r:id="rId36"/>
    <p:sldId id="302" r:id="rId37"/>
    <p:sldId id="309" r:id="rId38"/>
    <p:sldId id="314" r:id="rId39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663300"/>
    <a:srgbClr val="FF9933"/>
    <a:srgbClr val="A50021"/>
    <a:srgbClr val="CC0066"/>
    <a:srgbClr val="E62661"/>
    <a:srgbClr val="666699"/>
    <a:srgbClr val="D73159"/>
    <a:srgbClr val="8C88D4"/>
    <a:srgbClr val="5E4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76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72DE8-9A07-4EB4-80A0-57462CFAE806}" type="datetimeFigureOut">
              <a:rPr lang="sr-Latn-RS" smtClean="0"/>
              <a:t>23.9.2015</a:t>
            </a:fld>
            <a:endParaRPr lang="sr-Latn-R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2B28-2640-41C4-951D-943C7C96B7C7}" type="slidenum">
              <a:rPr lang="sr-Latn-RS" smtClean="0"/>
              <a:t>‹#›</a:t>
            </a:fld>
            <a:endParaRPr lang="sr-Latn-R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72DE8-9A07-4EB4-80A0-57462CFAE806}" type="datetimeFigureOut">
              <a:rPr lang="sr-Latn-RS" smtClean="0"/>
              <a:t>23.9.2015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2B28-2640-41C4-951D-943C7C96B7C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72DE8-9A07-4EB4-80A0-57462CFAE806}" type="datetimeFigureOut">
              <a:rPr lang="sr-Latn-RS" smtClean="0"/>
              <a:t>23.9.2015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2B28-2640-41C4-951D-943C7C96B7C7}" type="slidenum">
              <a:rPr lang="sr-Latn-RS" smtClean="0"/>
              <a:t>‹#›</a:t>
            </a:fld>
            <a:endParaRPr lang="sr-Latn-R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72DE8-9A07-4EB4-80A0-57462CFAE806}" type="datetimeFigureOut">
              <a:rPr lang="sr-Latn-RS" smtClean="0"/>
              <a:t>23.9.2015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2B28-2640-41C4-951D-943C7C96B7C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72DE8-9A07-4EB4-80A0-57462CFAE806}" type="datetimeFigureOut">
              <a:rPr lang="sr-Latn-RS" smtClean="0"/>
              <a:t>23.9.2015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2B28-2640-41C4-951D-943C7C96B7C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72DE8-9A07-4EB4-80A0-57462CFAE806}" type="datetimeFigureOut">
              <a:rPr lang="sr-Latn-RS" smtClean="0"/>
              <a:t>23.9.2015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2B28-2640-41C4-951D-943C7C96B7C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72DE8-9A07-4EB4-80A0-57462CFAE806}" type="datetimeFigureOut">
              <a:rPr lang="sr-Latn-RS" smtClean="0"/>
              <a:t>23.9.2015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2B28-2640-41C4-951D-943C7C96B7C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72DE8-9A07-4EB4-80A0-57462CFAE806}" type="datetimeFigureOut">
              <a:rPr lang="sr-Latn-RS" smtClean="0"/>
              <a:t>23.9.2015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2B28-2640-41C4-951D-943C7C96B7C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72DE8-9A07-4EB4-80A0-57462CFAE806}" type="datetimeFigureOut">
              <a:rPr lang="sr-Latn-RS" smtClean="0"/>
              <a:t>23.9.2015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F252B28-2640-41C4-951D-943C7C96B7C7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72DE8-9A07-4EB4-80A0-57462CFAE806}" type="datetimeFigureOut">
              <a:rPr lang="sr-Latn-RS" smtClean="0"/>
              <a:t>23.9.2015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2B28-2640-41C4-951D-943C7C96B7C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72DE8-9A07-4EB4-80A0-57462CFAE806}" type="datetimeFigureOut">
              <a:rPr lang="sr-Latn-RS" smtClean="0"/>
              <a:t>23.9.2015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2B28-2640-41C4-951D-943C7C96B7C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1B72DE8-9A07-4EB4-80A0-57462CFAE806}" type="datetimeFigureOut">
              <a:rPr lang="sr-Latn-RS" smtClean="0"/>
              <a:t>23.9.2015</a:t>
            </a:fld>
            <a:endParaRPr lang="sr-Latn-R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F252B28-2640-41C4-951D-943C7C96B7C7}" type="slidenum">
              <a:rPr lang="sr-Latn-RS" smtClean="0"/>
              <a:t>‹#›</a:t>
            </a:fld>
            <a:endParaRPr lang="sr-Latn-R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38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tkahoot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16832"/>
            <a:ext cx="7851648" cy="1944216"/>
          </a:xfrm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marR="45720" lvl="0" algn="ctr">
              <a:spcBef>
                <a:spcPct val="20000"/>
              </a:spcBef>
            </a:pPr>
            <a:r>
              <a:rPr lang="sr-Cyrl-RS" sz="6000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ЗАНИМЉИВО УЧЕЊЕ</a:t>
            </a:r>
            <a:r>
              <a:rPr lang="sr-Cyrl-RS" dirty="0" smtClean="0">
                <a:effectLst/>
              </a:rPr>
              <a:t/>
            </a:r>
            <a:br>
              <a:rPr lang="sr-Cyrl-RS" dirty="0" smtClean="0">
                <a:effectLst/>
              </a:rPr>
            </a:br>
            <a:r>
              <a:rPr lang="sr-Cyrl-RS" sz="36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Књижевност старог века</a:t>
            </a:r>
            <a:br>
              <a:rPr lang="sr-Cyrl-RS" sz="36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sr-Cyrl-RS" sz="2600" dirty="0">
                <a:solidFill>
                  <a:schemeClr val="tx1"/>
                </a:solidFill>
                <a:effectLst/>
                <a:latin typeface="Constantia"/>
                <a:ea typeface="+mn-ea"/>
                <a:cs typeface="+mn-cs"/>
              </a:rPr>
              <a:t>(систематизација</a:t>
            </a:r>
            <a:r>
              <a:rPr lang="sr-Cyrl-RS" sz="2600" dirty="0" smtClean="0">
                <a:solidFill>
                  <a:schemeClr val="tx1"/>
                </a:solidFill>
                <a:effectLst/>
                <a:latin typeface="Constantia"/>
                <a:ea typeface="+mn-ea"/>
                <a:cs typeface="+mn-cs"/>
              </a:rPr>
              <a:t>)</a:t>
            </a:r>
            <a:endParaRPr lang="sr-Latn-RS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772744"/>
            <a:ext cx="7854696" cy="1752600"/>
          </a:xfrm>
        </p:spPr>
        <p:txBody>
          <a:bodyPr>
            <a:normAutofit fontScale="85000" lnSpcReduction="20000"/>
          </a:bodyPr>
          <a:lstStyle/>
          <a:p>
            <a:pPr algn="ctr"/>
            <a:endParaRPr lang="sr-Cyrl-R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sr-Cyrl-RS" dirty="0" smtClean="0">
                <a:solidFill>
                  <a:schemeClr val="accent1">
                    <a:lumMod val="50000"/>
                  </a:schemeClr>
                </a:solidFill>
              </a:rPr>
              <a:t>Ана Маринковић,</a:t>
            </a:r>
          </a:p>
          <a:p>
            <a:pPr algn="ctr"/>
            <a:r>
              <a:rPr lang="sr-Cyrl-RS" dirty="0" smtClean="0">
                <a:solidFill>
                  <a:schemeClr val="accent1">
                    <a:lumMod val="50000"/>
                  </a:schemeClr>
                </a:solidFill>
              </a:rPr>
              <a:t>наставник српског језика и књижевности</a:t>
            </a:r>
          </a:p>
          <a:p>
            <a:pPr algn="ctr"/>
            <a:endParaRPr lang="sr-Cyrl-R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sr-Cyrl-RS" dirty="0" smtClean="0">
                <a:solidFill>
                  <a:schemeClr val="accent1">
                    <a:lumMod val="50000"/>
                  </a:schemeClr>
                </a:solidFill>
              </a:rPr>
              <a:t>Машинско-електротехничка школа, Бор</a:t>
            </a:r>
            <a:endParaRPr lang="sr-Latn-R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46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704088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Који је ваш избор?</a:t>
            </a:r>
            <a:endParaRPr lang="sr-Latn-R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90169"/>
            <a:ext cx="4038600" cy="259501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869" y="2492896"/>
            <a:ext cx="3861262" cy="2664229"/>
          </a:xfr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67544" y="1988840"/>
            <a:ext cx="4032448" cy="333914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Cyrl-RS" sz="1800" b="1" dirty="0" smtClean="0">
                <a:latin typeface="Times New Roman" pitchFamily="18" charset="0"/>
                <a:cs typeface="Times New Roman" pitchFamily="18" charset="0"/>
              </a:rPr>
              <a:t>Традиционална настава</a:t>
            </a:r>
            <a:endParaRPr lang="sr-Latn-RS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16016" y="2007411"/>
            <a:ext cx="3888432" cy="333914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Cyrl-RS" sz="1800" b="1" dirty="0" smtClean="0">
                <a:latin typeface="Times New Roman" pitchFamily="18" charset="0"/>
                <a:cs typeface="Times New Roman" pitchFamily="18" charset="0"/>
              </a:rPr>
              <a:t>Савремена настава</a:t>
            </a:r>
            <a:endParaRPr lang="sr-Latn-RS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91225" y="2492896"/>
            <a:ext cx="4280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Cyrl-R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sr-Cyrl-R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дговара </a:t>
            </a:r>
            <a:r>
              <a:rPr lang="sr-Cyrl-R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захтевима савременог доба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16016" y="2915652"/>
            <a:ext cx="4009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Cyrl-R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sr-Cyrl-R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ве информације на једном месту </a:t>
            </a:r>
            <a:endParaRPr lang="sr-Cyrl-RS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16016" y="3347700"/>
            <a:ext cx="455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Cyrl-R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sr-Cyrl-R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азноврсност </a:t>
            </a:r>
            <a:r>
              <a:rPr lang="sr-Cyrl-R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интерактивних садржаја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16016" y="3851756"/>
            <a:ext cx="2699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Cyrl-R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sr-Cyrl-R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реативност ученика</a:t>
            </a:r>
            <a:endParaRPr lang="sr-Cyrl-RS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688703" y="4283804"/>
            <a:ext cx="3008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Cyrl-R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sr-Cyrl-R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ктивност свих ученика</a:t>
            </a:r>
            <a:endParaRPr lang="sr-Cyrl-RS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16016" y="4715852"/>
            <a:ext cx="2064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Cyrl-R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sr-Cyrl-R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чење </a:t>
            </a:r>
            <a:r>
              <a:rPr lang="sr-Cyrl-R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као игра</a:t>
            </a:r>
          </a:p>
        </p:txBody>
      </p:sp>
    </p:spTree>
    <p:extLst>
      <p:ext uri="{BB962C8B-B14F-4D97-AF65-F5344CB8AC3E}">
        <p14:creationId xmlns:p14="http://schemas.microsoft.com/office/powerpoint/2010/main" val="16078624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21965E-6 L -0.47327 -0.0050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63" y="-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200005"/>
            <a:ext cx="8363272" cy="1868955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sr-Cyrl-R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sr-Latn-R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својена </a:t>
            </a:r>
            <a:r>
              <a:rPr lang="sr-Latn-R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знања о култури старог века и о књижевном стварању у том периоду, </a:t>
            </a:r>
            <a:r>
              <a:rPr lang="sr-Latn-R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доживљај</a:t>
            </a:r>
            <a:r>
              <a:rPr lang="sr-Cyrl-R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sr-Latn-R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утис</a:t>
            </a:r>
            <a:r>
              <a:rPr lang="sr-Cyrl-R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ке</a:t>
            </a:r>
            <a:r>
              <a:rPr lang="sr-Latn-R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 размишљања након прочитаних и анализираних репрезентативних текстова старог века </a:t>
            </a:r>
            <a:r>
              <a:rPr lang="sr-Latn-R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пове</a:t>
            </a:r>
            <a:r>
              <a:rPr lang="sr-Cyrl-R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зати</a:t>
            </a:r>
            <a:r>
              <a:rPr lang="sr-Latn-R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 целину како би се она продубила и проширила и да би се стекла свеобухватна слика о човеку старог века, његовим представама и размишљањима о животу, као и о значају културних и књижевних достигнућа човека тог </a:t>
            </a:r>
            <a:r>
              <a:rPr lang="sr-Latn-R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периода</a:t>
            </a:r>
            <a:r>
              <a:rPr lang="sr-Cyrl-R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sr-Latn-RS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392" y="3429000"/>
            <a:ext cx="4038600" cy="1656183"/>
          </a:xfrm>
        </p:spPr>
        <p:txBody>
          <a:bodyPr>
            <a:noAutofit/>
          </a:bodyPr>
          <a:lstStyle/>
          <a:p>
            <a:pPr algn="just"/>
            <a:r>
              <a:rPr lang="sr-Cyrl-RS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Питања обухватају најважније текстове </a:t>
            </a:r>
            <a:r>
              <a:rPr lang="sr-Cyrl-R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књижевности старог века, књижевноисторијска знања и </a:t>
            </a:r>
            <a:r>
              <a:rPr lang="sr-Cyrl-RS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књижевнотеоријске појмове </a:t>
            </a:r>
            <a:r>
              <a:rPr lang="sr-Cyrl-R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 вези са </a:t>
            </a:r>
            <a:r>
              <a:rPr lang="sr-Cyrl-RS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њима.</a:t>
            </a:r>
            <a:endParaRPr lang="sr-Latn-RS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860032" y="3438342"/>
            <a:ext cx="4038600" cy="7920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r-Cyrl-RS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Време за одговарање ограничено је на 30 секунди.</a:t>
            </a:r>
            <a:endParaRPr lang="sr-Latn-RS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4860032" y="4273759"/>
            <a:ext cx="4038600" cy="8114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r-Cyrl-RS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Што брже тачно одговорите на питање, добијате више поена.</a:t>
            </a:r>
            <a:endParaRPr lang="sr-Latn-RS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860032" y="5157192"/>
            <a:ext cx="4038600" cy="122413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r-Cyrl-RS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Након сваког питања треба да образложите тачан одговор и одговорите на додатна питања у вези са тим.</a:t>
            </a:r>
            <a:endParaRPr lang="sr-Latn-RS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61392" y="5157192"/>
            <a:ext cx="4038600" cy="7920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r-Cyrl-RS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Најпре ће се појавити питање, а затим понуђени одговори.</a:t>
            </a:r>
            <a:endParaRPr lang="sr-Latn-RS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3333789" y="2996952"/>
            <a:ext cx="2462347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r-Cyrl-R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Правила квиза</a:t>
            </a:r>
            <a:endParaRPr lang="sr-Latn-R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07904" y="735087"/>
            <a:ext cx="1539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sr-Latn-RS" sz="2400" b="1" dirty="0">
                <a:solidFill>
                  <a:srgbClr val="04617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Циљ </a:t>
            </a:r>
            <a:r>
              <a:rPr lang="sr-Latn-RS" sz="2400" b="1" dirty="0" smtClean="0">
                <a:solidFill>
                  <a:srgbClr val="04617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часа</a:t>
            </a:r>
            <a:endParaRPr lang="sr-Cyrl-RS" sz="2400" b="1" dirty="0">
              <a:solidFill>
                <a:srgbClr val="04617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1118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367792"/>
            <a:ext cx="4896544" cy="250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76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281307" cy="5146178"/>
          </a:xfrm>
        </p:spPr>
      </p:pic>
    </p:spTree>
    <p:extLst>
      <p:ext uri="{BB962C8B-B14F-4D97-AF65-F5344CB8AC3E}">
        <p14:creationId xmlns:p14="http://schemas.microsoft.com/office/powerpoint/2010/main" val="302516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voltage.wav"/>
          </p:stSnd>
        </p:sndAc>
      </p:transition>
    </mc:Choice>
    <mc:Fallback xmlns="">
      <p:transition spd="slow">
        <p:fade/>
        <p:sndAc>
          <p:stSnd>
            <p:snd r:embed="rId4" name="voltag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05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31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188640"/>
            <a:ext cx="6192688" cy="432048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sr-Cyrl-CS" b="1" dirty="0" smtClean="0">
                <a:solidFill>
                  <a:srgbClr val="04617B"/>
                </a:solidFill>
                <a:latin typeface="Times New Roman"/>
                <a:ea typeface="Times New Roman"/>
              </a:rPr>
              <a:t>Тема данашњег часа је књижевност старог века. </a:t>
            </a:r>
            <a:endParaRPr lang="sr-Latn-RS" b="1" dirty="0">
              <a:solidFill>
                <a:srgbClr val="04617B"/>
              </a:solidFill>
              <a:latin typeface="Times New Roman"/>
              <a:ea typeface="Times New Roman"/>
            </a:endParaRPr>
          </a:p>
        </p:txBody>
      </p:sp>
      <p:sp>
        <p:nvSpPr>
          <p:cNvPr id="2" name="Oval 1"/>
          <p:cNvSpPr/>
          <p:nvPr/>
        </p:nvSpPr>
        <p:spPr>
          <a:xfrm>
            <a:off x="508518" y="764704"/>
            <a:ext cx="3554456" cy="172772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5" name="Rectangle 4"/>
          <p:cNvSpPr/>
          <p:nvPr/>
        </p:nvSpPr>
        <p:spPr>
          <a:xfrm>
            <a:off x="683568" y="1196752"/>
            <a:ext cx="31993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CS" dirty="0">
                <a:solidFill>
                  <a:srgbClr val="002060"/>
                </a:solidFill>
                <a:latin typeface="Times New Roman"/>
                <a:ea typeface="Times New Roman"/>
              </a:rPr>
              <a:t>Стари век обележава </a:t>
            </a:r>
            <a:r>
              <a:rPr lang="sr-Cyrl-CS" b="1" dirty="0">
                <a:solidFill>
                  <a:srgbClr val="002060"/>
                </a:solidFill>
                <a:latin typeface="Times New Roman"/>
                <a:ea typeface="Times New Roman"/>
              </a:rPr>
              <a:t>појава првих цивилизација и првих писама.</a:t>
            </a:r>
          </a:p>
        </p:txBody>
      </p:sp>
      <p:sp>
        <p:nvSpPr>
          <p:cNvPr id="11" name="Oval 10"/>
          <p:cNvSpPr/>
          <p:nvPr/>
        </p:nvSpPr>
        <p:spPr>
          <a:xfrm>
            <a:off x="3707904" y="980728"/>
            <a:ext cx="3227886" cy="1656184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6" name="Rectangle 5"/>
          <p:cNvSpPr/>
          <p:nvPr/>
        </p:nvSpPr>
        <p:spPr>
          <a:xfrm>
            <a:off x="3779912" y="1220559"/>
            <a:ext cx="3168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R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Најстарије књижевне споменике налазимо у </a:t>
            </a:r>
            <a:r>
              <a:rPr lang="sr-Cyrl-R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Месопотамији, Египту и древној Индији</a:t>
            </a:r>
            <a:r>
              <a:rPr lang="sr-Cyrl-R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sr-Latn-R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40152" y="2092346"/>
            <a:ext cx="3203847" cy="174997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7" name="Rectangle 6"/>
          <p:cNvSpPr/>
          <p:nvPr/>
        </p:nvSpPr>
        <p:spPr>
          <a:xfrm>
            <a:off x="6228184" y="2348880"/>
            <a:ext cx="26919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R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Прве </a:t>
            </a:r>
            <a:r>
              <a:rPr lang="sr-Cyrl-R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цивилизације </a:t>
            </a:r>
            <a:r>
              <a:rPr lang="sr-Cyrl-R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 настале </a:t>
            </a:r>
            <a:r>
              <a:rPr lang="sr-Cyrl-R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око великих река</a:t>
            </a:r>
            <a:r>
              <a:rPr lang="sr-Cyrl-R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као што су Еуфрат, Тигар, Нил, Инд и Ганг. </a:t>
            </a:r>
            <a:endParaRPr lang="sr-Latn-R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220072" y="3657442"/>
            <a:ext cx="3368171" cy="179141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8" name="Rectangle 7"/>
          <p:cNvSpPr/>
          <p:nvPr/>
        </p:nvSpPr>
        <p:spPr>
          <a:xfrm>
            <a:off x="5436096" y="4001432"/>
            <a:ext cx="2952328" cy="1515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sr-Cyrl-R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Књижевност </a:t>
            </a:r>
            <a:r>
              <a:rPr lang="sr-Cyrl-R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старог века </a:t>
            </a:r>
            <a:r>
              <a:rPr lang="sr-Cyrl-R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представља </a:t>
            </a:r>
            <a:r>
              <a:rPr lang="sr-Cyrl-R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одраз религије, културе и друшва</a:t>
            </a:r>
            <a:r>
              <a:rPr lang="sr-Cyrl-R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ком је </a:t>
            </a:r>
            <a:r>
              <a:rPr lang="sr-Cyrl-R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настајала</a:t>
            </a:r>
            <a:r>
              <a:rPr lang="sr-Cyrl-RS" dirty="0" smtClean="0">
                <a:solidFill>
                  <a:srgbClr val="002060"/>
                </a:solidFill>
              </a:rPr>
              <a:t>. </a:t>
            </a:r>
          </a:p>
          <a:p>
            <a:pPr lvl="0"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sr-Cyrl-RS" dirty="0" smtClean="0">
                <a:solidFill>
                  <a:srgbClr val="002060"/>
                </a:solidFill>
              </a:rPr>
              <a:t> </a:t>
            </a:r>
            <a:endParaRPr lang="sr-Latn-RS" dirty="0">
              <a:solidFill>
                <a:srgbClr val="00206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79512" y="2492427"/>
            <a:ext cx="5472609" cy="226559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5" name="Oval 14"/>
          <p:cNvSpPr/>
          <p:nvPr/>
        </p:nvSpPr>
        <p:spPr>
          <a:xfrm>
            <a:off x="1370247" y="4758027"/>
            <a:ext cx="4921494" cy="18002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395536" y="2996952"/>
            <a:ext cx="5040560" cy="1402705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r-Cyrl-R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Заједничка карактеристика свих књижевности старог века јесте </a:t>
            </a:r>
            <a:r>
              <a:rPr lang="sr-Cyrl-RS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усмено порекло</a:t>
            </a:r>
            <a:r>
              <a:rPr lang="sr-Cyrl-R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Записивање књижевних дела јавило се много касније, када су почела да настају и </a:t>
            </a:r>
            <a:r>
              <a:rPr lang="sr-Cyrl-RS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прва писма.</a:t>
            </a:r>
            <a:endParaRPr lang="sr-Latn-RS" sz="1800" dirty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91680" y="5013176"/>
            <a:ext cx="434542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sr-Cyrl-R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Најзначајније књижевности </a:t>
            </a:r>
            <a:r>
              <a:rPr lang="sr-Cyrl-R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старог века </a:t>
            </a:r>
            <a:r>
              <a:rPr lang="sr-Cyrl-R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sr-Cyrl-R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Cyrl-R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сумерско-вавилонска, египатска, хебрејска, грчка и римска, староиндијска, кинеска </a:t>
            </a:r>
            <a:r>
              <a:rPr lang="sr-Cyrl-R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sr-Cyrl-R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јапанска књижевност</a:t>
            </a:r>
            <a:r>
              <a:rPr lang="sr-Cyrl-R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sr-Latn-R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7404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uiExpand="1" build="allAtOnce" animBg="1" autoUpdateAnimBg="0"/>
      <p:bldP spid="5" grpId="0"/>
      <p:bldP spid="11" grpId="0" animBg="1"/>
      <p:bldP spid="6" grpId="0"/>
      <p:bldP spid="12" grpId="0" animBg="1"/>
      <p:bldP spid="7" grpId="0"/>
      <p:bldP spid="13" grpId="0" animBg="1"/>
      <p:bldP spid="8" grpId="0"/>
      <p:bldP spid="14" grpId="0" animBg="1"/>
      <p:bldP spid="15" grpId="0" animBg="1"/>
      <p:bldP spid="10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305800" cy="504056"/>
          </a:xfrm>
        </p:spPr>
        <p:txBody>
          <a:bodyPr>
            <a:normAutofit/>
          </a:bodyPr>
          <a:lstStyle/>
          <a:p>
            <a:pPr algn="ctr"/>
            <a:r>
              <a:rPr lang="sr-Cyrl-R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Питање бр. 1</a:t>
            </a:r>
            <a:endParaRPr lang="sr-Latn-RS" sz="2800" b="1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4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sz="half" idx="2"/>
          </p:nvPr>
        </p:nvSpPr>
        <p:spPr>
          <a:xfrm>
            <a:off x="251520" y="1268759"/>
            <a:ext cx="2857872" cy="1872209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>
              <a:spcBef>
                <a:spcPts val="0"/>
              </a:spcBef>
              <a:buClrTx/>
              <a:buSzTx/>
            </a:pPr>
            <a:r>
              <a:rPr lang="ru-RU" sz="1800" b="1" dirty="0">
                <a:ln w="11430">
                  <a:noFill/>
                </a:ln>
                <a:solidFill>
                  <a:srgbClr val="FF9966"/>
                </a:solidFill>
                <a:effectLst/>
                <a:latin typeface="Times New Roman" pitchFamily="18" charset="0"/>
                <a:cs typeface="Times New Roman" pitchFamily="18" charset="0"/>
              </a:rPr>
              <a:t>У књигама старог века садржано је целокупно искуство дотадашњег човека: историја, митови, обичаји, свакодневни живот, закони и др. </a:t>
            </a:r>
          </a:p>
          <a:p>
            <a:endParaRPr lang="sr-Latn-RS" b="1" dirty="0">
              <a:ln w="11430"/>
              <a:solidFill>
                <a:srgbClr val="FF996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" r="253"/>
          <a:stretch>
            <a:fillRect/>
          </a:stretch>
        </p:blipFill>
        <p:spPr>
          <a:prstGeom prst="rect">
            <a:avLst/>
          </a:prstGeom>
          <a:ln w="127000" cap="rnd">
            <a:noFill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51520" y="240893"/>
            <a:ext cx="8568952" cy="667828"/>
          </a:xfrm>
          <a:prstGeom prst="rect">
            <a:avLst/>
          </a:prstGeom>
        </p:spPr>
        <p:txBody>
          <a:bodyPr vert="horz" lIns="45720" tIns="45720" rIns="45720" bIns="4572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000" b="1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04617B"/>
                </a:solidFill>
                <a:latin typeface="Times New Roman" pitchFamily="18" charset="0"/>
                <a:cs typeface="Times New Roman" pitchFamily="18" charset="0"/>
              </a:rPr>
              <a:t>У књижевности старог века не пише се по унапред утврђеном моделу. </a:t>
            </a:r>
            <a:br>
              <a:rPr lang="ru-RU" dirty="0" smtClean="0">
                <a:solidFill>
                  <a:srgbClr val="04617B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4617B"/>
                </a:solidFill>
                <a:latin typeface="Times New Roman" pitchFamily="18" charset="0"/>
                <a:cs typeface="Times New Roman" pitchFamily="18" charset="0"/>
              </a:rPr>
              <a:t>То је одлика средњовековног стварања. </a:t>
            </a:r>
            <a:endParaRPr lang="sr-Latn-RS" dirty="0"/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251520" y="3428999"/>
            <a:ext cx="2641848" cy="2808313"/>
          </a:xfrm>
          <a:prstGeom prst="rect">
            <a:avLst/>
          </a:prstGeom>
        </p:spPr>
        <p:txBody>
          <a:bodyPr vert="horz" lIns="64008" rIns="45720" bIns="45720" anchor="t">
            <a:normAutofit/>
          </a:bodyPr>
          <a:lstStyle>
            <a:lvl1pPr marL="0" indent="0" algn="l" rtl="0" eaLnBrk="1" latinLnBrk="0" hangingPunct="1">
              <a:spcBef>
                <a:spcPts val="250"/>
              </a:spcBef>
              <a:buClr>
                <a:schemeClr val="accent3"/>
              </a:buClr>
              <a:buSzPct val="95000"/>
              <a:buFontTx/>
              <a:buNone/>
              <a:defRPr kumimoji="0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Tx/>
              <a:buSzTx/>
            </a:pPr>
            <a:r>
              <a:rPr lang="ru-RU" sz="1800" dirty="0">
                <a:ln w="18415" cmpd="sng">
                  <a:solidFill>
                    <a:srgbClr val="CA1022"/>
                  </a:solidFill>
                  <a:prstDash val="solid"/>
                </a:ln>
                <a:solidFill>
                  <a:srgbClr val="C0164B"/>
                </a:solidFill>
                <a:effectLst/>
                <a:latin typeface="Times New Roman" pitchFamily="18" charset="0"/>
                <a:cs typeface="Times New Roman" pitchFamily="18" charset="0"/>
              </a:rPr>
              <a:t>Богови се приказују у људском обличју, они представљају идеализовану слику човека. Често утичу на живот човека, а из мешовитих бракова људи и богова настају полубогови. </a:t>
            </a:r>
          </a:p>
          <a:p>
            <a:endParaRPr lang="sr-Latn-RS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3131840" y="5373216"/>
            <a:ext cx="5400600" cy="1224136"/>
          </a:xfrm>
          <a:prstGeom prst="rect">
            <a:avLst/>
          </a:prstGeom>
        </p:spPr>
        <p:txBody>
          <a:bodyPr vert="horz" lIns="64008" rIns="45720" bIns="45720" anchor="t">
            <a:noAutofit/>
          </a:bodyPr>
          <a:lstStyle>
            <a:lvl1pPr marL="0" indent="0" algn="l" rtl="0" eaLnBrk="1" latinLnBrk="0" hangingPunct="1">
              <a:spcBef>
                <a:spcPts val="250"/>
              </a:spcBef>
              <a:buClr>
                <a:schemeClr val="accent3"/>
              </a:buClr>
              <a:buSzPct val="95000"/>
              <a:buFontTx/>
              <a:buNone/>
              <a:defRPr kumimoji="0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Најзначајнија књижевна дела старог века су: </a:t>
            </a:r>
          </a:p>
          <a:p>
            <a:r>
              <a:rPr lang="ru-RU" sz="1800" b="1" i="1" dirty="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Еп о Гилгамешу</a:t>
            </a:r>
            <a:r>
              <a:rPr lang="ru-RU" sz="18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i="1" dirty="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Библија</a:t>
            </a:r>
            <a:r>
              <a:rPr lang="ru-RU" sz="18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i="1" dirty="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Илијада</a:t>
            </a:r>
            <a:r>
              <a:rPr lang="ru-RU" sz="18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800" b="1" i="1" dirty="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Одисеја</a:t>
            </a:r>
            <a:r>
              <a:rPr lang="ru-RU" sz="18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i="1" dirty="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Махабхарата</a:t>
            </a:r>
            <a:r>
              <a:rPr lang="ru-RU" sz="18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800" b="1" i="1" dirty="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Рамајана</a:t>
            </a:r>
            <a:r>
              <a:rPr lang="ru-RU" sz="18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i="1" dirty="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1001 ноћ, Антигона</a:t>
            </a:r>
            <a:r>
              <a:rPr lang="ru-RU" sz="18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итд.</a:t>
            </a:r>
            <a:endParaRPr lang="sr-Latn-RS" sz="1800" b="1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60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6" grpId="0" build="allAtOnce"/>
      <p:bldP spid="8" grpId="0" build="allAtOnce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4000" cy="51409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836712"/>
            <a:ext cx="8305800" cy="5040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Cyrl-R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Питање бр. </a:t>
            </a:r>
            <a:r>
              <a:rPr lang="sr-Cyrl-R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2</a:t>
            </a:r>
            <a:endParaRPr lang="sr-Latn-RS" sz="2800" b="1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96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0" r="18670"/>
          <a:stretch>
            <a:fillRect/>
          </a:stretch>
        </p:blipFill>
        <p:spPr>
          <a:xfrm rot="420000">
            <a:off x="3498237" y="1246578"/>
            <a:ext cx="4617720" cy="393192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4624"/>
            <a:ext cx="4680520" cy="1008112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Најстарији сачувани књижевни текст припада сумерско-вавилонској књижевности. То је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Еп о Гилгамешу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sr-Latn-R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loud Callout 8"/>
          <p:cNvSpPr/>
          <p:nvPr/>
        </p:nvSpPr>
        <p:spPr>
          <a:xfrm rot="20961491">
            <a:off x="-9268" y="1321075"/>
            <a:ext cx="3833944" cy="2991713"/>
          </a:xfrm>
          <a:prstGeom prst="cloudCallout">
            <a:avLst>
              <a:gd name="adj1" fmla="val 47220"/>
              <a:gd name="adj2" fmla="val 35781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Сумери  су творци првог писма – клинастог писма, које је у почетку било сликовно, затим слоговно, а касније делимично фонетско. Сумери су трском урезивали знакове у глинене плоче, које су потом пекли. Назив је настао по облику знакова. </a:t>
            </a:r>
            <a:endParaRPr lang="sr-Latn-R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loud Callout 9"/>
          <p:cNvSpPr/>
          <p:nvPr/>
        </p:nvSpPr>
        <p:spPr>
          <a:xfrm rot="304482">
            <a:off x="51725" y="4648596"/>
            <a:ext cx="3711956" cy="2029258"/>
          </a:xfrm>
          <a:prstGeom prst="cloudCallout">
            <a:avLst>
              <a:gd name="adj1" fmla="val 46539"/>
              <a:gd name="adj2" fmla="val -63697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Сумери су живели у Месопотамији, у трећем миленијуму пре нове ере а нестали су у другом миленијуму пре нове ере, када су их поробили Асирци и Вавилонци</a:t>
            </a:r>
            <a:r>
              <a:rPr lang="ru-RU" sz="1400" b="1" dirty="0" smtClean="0"/>
              <a:t>.</a:t>
            </a:r>
            <a:endParaRPr lang="sr-Latn-RS" sz="1400" b="1" dirty="0"/>
          </a:p>
        </p:txBody>
      </p:sp>
      <p:sp>
        <p:nvSpPr>
          <p:cNvPr id="11" name="Cloud Callout 10"/>
          <p:cNvSpPr/>
          <p:nvPr/>
        </p:nvSpPr>
        <p:spPr>
          <a:xfrm rot="21147121">
            <a:off x="5106782" y="4782578"/>
            <a:ext cx="4029582" cy="1919626"/>
          </a:xfrm>
          <a:prstGeom prst="cloudCallout">
            <a:avLst>
              <a:gd name="adj1" fmla="val -42031"/>
              <a:gd name="adj2" fmla="val -64111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Еп о Гилгамешу </a:t>
            </a:r>
            <a:r>
              <a:rPr lang="sr-Cyrl-R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настао је око 1700. године пре нове ере. Пронађен је у рушевинама Асурбанипалове библиотеке у Ниниви, а крај је пронађен у Нипуру. </a:t>
            </a:r>
            <a:endParaRPr lang="sr-Latn-R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loud Callout 11"/>
          <p:cNvSpPr/>
          <p:nvPr/>
        </p:nvSpPr>
        <p:spPr>
          <a:xfrm>
            <a:off x="5593230" y="121894"/>
            <a:ext cx="3384376" cy="1196752"/>
          </a:xfrm>
          <a:prstGeom prst="cloud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/>
              <a:t>Еп о Гилгамешу </a:t>
            </a:r>
            <a:r>
              <a:rPr lang="ru-RU" sz="1400" b="1" dirty="0" smtClean="0"/>
              <a:t>се састоји из дванаест плоча.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36804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uiExpand="1" animBg="1"/>
      <p:bldP spid="11" grpId="0" animBg="1"/>
      <p:bldP spid="12" grpId="0" uiExpand="1" build="allAtOnce"/>
      <p:bldP spid="12" grpId="1" uiExpand="1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4000" cy="514099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836712"/>
            <a:ext cx="8305800" cy="5040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Cyrl-R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Питање бр. 3</a:t>
            </a:r>
            <a:endParaRPr lang="sr-Latn-RS" sz="2800" b="1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93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19" y="116633"/>
            <a:ext cx="8592555" cy="432048"/>
          </a:xfrm>
        </p:spPr>
        <p:txBody>
          <a:bodyPr>
            <a:noAutofit/>
          </a:bodyPr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Гилгамеш -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човек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бола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радости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господар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земље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патник</a:t>
            </a:r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Latn-R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 rot="20577217">
            <a:off x="6311932" y="4886812"/>
            <a:ext cx="2567880" cy="1656184"/>
          </a:xfrm>
          <a:prstGeom prst="rect">
            <a:avLst/>
          </a:prstGeom>
        </p:spPr>
        <p:txBody>
          <a:bodyPr vert="horz" lIns="64008" rIns="45720" bIns="45720" anchor="t">
            <a:noAutofit/>
          </a:bodyPr>
          <a:lstStyle>
            <a:lvl1pPr marL="0" indent="0" algn="l" rtl="0" eaLnBrk="1" latinLnBrk="0" hangingPunct="1">
              <a:spcBef>
                <a:spcPts val="250"/>
              </a:spcBef>
              <a:buClr>
                <a:schemeClr val="accent3"/>
              </a:buClr>
              <a:buSzPct val="95000"/>
              <a:buFontTx/>
              <a:buNone/>
              <a:defRPr kumimoji="0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Horizontal Scroll 11"/>
          <p:cNvSpPr/>
          <p:nvPr/>
        </p:nvSpPr>
        <p:spPr>
          <a:xfrm rot="21310104">
            <a:off x="191069" y="2394088"/>
            <a:ext cx="2955533" cy="4082093"/>
          </a:xfrm>
          <a:prstGeom prst="horizontalScroll">
            <a:avLst>
              <a:gd name="adj" fmla="val 12100"/>
            </a:avLst>
          </a:prstGeom>
          <a:solidFill>
            <a:srgbClr val="FFD279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lvl="0" algn="just"/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1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1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Није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 било равног по лепоти и снази, јер је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две трећине био бог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само једну трећину човек. Без обзира на то што у њему преовладава божанска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природа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стиже га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људ-ска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судбина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sr-Latn-RS" sz="1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1508">
            <a:off x="554564" y="2875325"/>
            <a:ext cx="2228540" cy="1184840"/>
          </a:xfrm>
          <a:prstGeom prst="rect">
            <a:avLst/>
          </a:prstGeom>
        </p:spPr>
      </p:pic>
      <p:sp>
        <p:nvSpPr>
          <p:cNvPr id="11" name="Vertical Scroll 10"/>
          <p:cNvSpPr/>
          <p:nvPr/>
        </p:nvSpPr>
        <p:spPr>
          <a:xfrm rot="430352">
            <a:off x="3182844" y="1208749"/>
            <a:ext cx="5426633" cy="4097948"/>
          </a:xfrm>
          <a:prstGeom prst="verticalScroll">
            <a:avLst>
              <a:gd name="adj" fmla="val 7633"/>
            </a:avLst>
          </a:prstGeom>
          <a:gradFill flip="none" rotWithShape="1">
            <a:gsLst>
              <a:gs pos="0">
                <a:srgbClr val="FFD685">
                  <a:shade val="30000"/>
                  <a:satMod val="115000"/>
                </a:srgbClr>
              </a:gs>
              <a:gs pos="50000">
                <a:srgbClr val="FFD685">
                  <a:shade val="67500"/>
                  <a:satMod val="115000"/>
                </a:srgbClr>
              </a:gs>
              <a:gs pos="100000">
                <a:srgbClr val="FFD685">
                  <a:shade val="100000"/>
                  <a:satMod val="115000"/>
                </a:srgbClr>
              </a:gs>
            </a:gsLst>
            <a:lin ang="2700000" scaled="1"/>
            <a:tileRect/>
          </a:gra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lvl="0" algn="just"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Гилгамеш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је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господар земље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владар града Урукa, кога су грађани гледали са дивљењем, али и са страхом. Штитио је свој народ, али је, такође, био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неумољив тиранин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који нагони и старе и младе да неуморно раде за њега, а жене није пуштао својим мужевима и јунацима. </a:t>
            </a:r>
            <a:endParaRPr lang="sr-Latn-RS" sz="1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5041">
            <a:off x="6397679" y="1777924"/>
            <a:ext cx="1530014" cy="3442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Horizontal Scroll 12"/>
          <p:cNvSpPr/>
          <p:nvPr/>
        </p:nvSpPr>
        <p:spPr>
          <a:xfrm>
            <a:off x="5272365" y="4869160"/>
            <a:ext cx="3793793" cy="2201366"/>
          </a:xfrm>
          <a:prstGeom prst="horizontalScroll">
            <a:avLst/>
          </a:prstGeom>
          <a:solidFill>
            <a:srgbClr val="FFD279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Као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што је и свом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народу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задао много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радости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бола, тако је и Гилгамеш осетио радост и славу, али и превелику бол због смрти свога пријатеља.</a:t>
            </a:r>
            <a:endParaRPr lang="sr-Latn-RS" sz="1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28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uiExpand="1" build="p" animBg="1"/>
      <p:bldP spid="11" grpId="0" build="p" animBg="1"/>
      <p:bldP spid="13" grpId="0" uiExpan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6362"/>
            <a:ext cx="9144000" cy="51409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836712"/>
            <a:ext cx="8305800" cy="5040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Cyrl-R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Питање бр. </a:t>
            </a:r>
            <a:r>
              <a:rPr lang="sr-Cyrl-R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4</a:t>
            </a:r>
            <a:endParaRPr lang="sr-Latn-RS" sz="2800" b="1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82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 rot="424615">
            <a:off x="167857" y="4492505"/>
            <a:ext cx="7744076" cy="12003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sr-Cyrl-RS" b="1" dirty="0">
                <a:ln w="18415" cmpd="sng">
                  <a:noFill/>
                  <a:prstDash val="solid"/>
                </a:ln>
                <a:solidFill>
                  <a:srgbClr val="FFB06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ea typeface="Times New Roman"/>
              </a:rPr>
              <a:t>Оба пријатељства су велика и искрена. И Гилгамеш и Ахил губе пријатеља, али различито подносе тај губитак: Гилгамеш, у страху од смрти, трага за бесмртношћу, а Ахила обузима гнев и свети се Тројанцима и Хектору.</a:t>
            </a:r>
            <a:endParaRPr lang="sr-Latn-RS" b="1" dirty="0">
              <a:ln w="18415" cmpd="sng">
                <a:noFill/>
                <a:prstDash val="solid"/>
              </a:ln>
              <a:solidFill>
                <a:srgbClr val="FFB06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/>
              <a:ea typeface="Times New Roman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96944" cy="504056"/>
          </a:xfrm>
        </p:spPr>
        <p:txBody>
          <a:bodyPr>
            <a:normAutofit/>
          </a:bodyPr>
          <a:lstStyle/>
          <a:p>
            <a:r>
              <a:rPr lang="sr-Cyrl-RS" dirty="0">
                <a:latin typeface="Times New Roman"/>
                <a:ea typeface="Times New Roman"/>
              </a:rPr>
              <a:t>Гилгамеш и Енкиду су били пријатељи, као и Ахил и Патрокло.</a:t>
            </a:r>
            <a:r>
              <a:rPr lang="sr-Cyrl-RS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endParaRPr lang="sr-Latn-RS" dirty="0"/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" b="596"/>
          <a:stretch>
            <a:fillRect/>
          </a:stretch>
        </p:blipFill>
        <p:spPr>
          <a:xfrm rot="420000">
            <a:off x="3227682" y="1470565"/>
            <a:ext cx="2307198" cy="2895696"/>
          </a:xfr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51520" y="908720"/>
            <a:ext cx="2808311" cy="936104"/>
          </a:xfrm>
          <a:prstGeom prst="rect">
            <a:avLst/>
          </a:prstGeom>
        </p:spPr>
        <p:txBody>
          <a:bodyPr vert="horz" lIns="45720" tIns="45720" rIns="45720" bIns="45720" anchor="b">
            <a:normAutofit fontScale="8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000" b="1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sr-Cyrl-RS" dirty="0">
                <a:latin typeface="Times New Roman"/>
                <a:ea typeface="Times New Roman"/>
              </a:rPr>
              <a:t>Хектор и Парис су браћа, </a:t>
            </a:r>
            <a:endParaRPr lang="sr-Cyrl-RS" dirty="0" smtClean="0">
              <a:latin typeface="Times New Roman"/>
              <a:ea typeface="Times New Roman"/>
            </a:endParaRPr>
          </a:p>
          <a:p>
            <a:r>
              <a:rPr lang="sr-Cyrl-RS" dirty="0" smtClean="0">
                <a:latin typeface="Times New Roman"/>
                <a:ea typeface="Times New Roman"/>
              </a:rPr>
              <a:t>а </a:t>
            </a:r>
            <a:r>
              <a:rPr lang="sr-Cyrl-RS" dirty="0">
                <a:latin typeface="Times New Roman"/>
                <a:ea typeface="Times New Roman"/>
              </a:rPr>
              <a:t>Ахил и Хектор и </a:t>
            </a:r>
            <a:endParaRPr lang="sr-Cyrl-RS" dirty="0" smtClean="0">
              <a:latin typeface="Times New Roman"/>
              <a:ea typeface="Times New Roman"/>
            </a:endParaRPr>
          </a:p>
          <a:p>
            <a:r>
              <a:rPr lang="sr-Cyrl-RS" dirty="0" smtClean="0">
                <a:latin typeface="Times New Roman"/>
                <a:ea typeface="Times New Roman"/>
              </a:rPr>
              <a:t>Хектор </a:t>
            </a:r>
            <a:r>
              <a:rPr lang="sr-Cyrl-RS" dirty="0">
                <a:latin typeface="Times New Roman"/>
                <a:ea typeface="Times New Roman"/>
              </a:rPr>
              <a:t>и Патрокло били су </a:t>
            </a:r>
            <a:r>
              <a:rPr lang="sr-Cyrl-RS" dirty="0" smtClean="0">
                <a:latin typeface="Times New Roman"/>
                <a:ea typeface="Times New Roman"/>
              </a:rPr>
              <a:t>непријатељи.</a:t>
            </a:r>
            <a:endParaRPr lang="sr-Latn-R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6046">
            <a:off x="5584889" y="1797753"/>
            <a:ext cx="2790259" cy="288032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 rot="411621">
            <a:off x="5806322" y="1384029"/>
            <a:ext cx="2790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1600" dirty="0" smtClean="0">
                <a:latin typeface="Times New Roman" pitchFamily="18" charset="0"/>
                <a:cs typeface="Times New Roman" pitchFamily="18" charset="0"/>
              </a:rPr>
              <a:t>Ахил повија руку Патроклу</a:t>
            </a:r>
            <a:endParaRPr lang="sr-Latn-R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395362">
            <a:off x="3359633" y="1040600"/>
            <a:ext cx="2317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1600" dirty="0" smtClean="0">
                <a:latin typeface="Times New Roman" pitchFamily="18" charset="0"/>
                <a:cs typeface="Times New Roman" pitchFamily="18" charset="0"/>
              </a:rPr>
              <a:t>Енкиду и Гилгамеш</a:t>
            </a:r>
            <a:endParaRPr lang="sr-Latn-R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3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6362"/>
            <a:ext cx="9144000" cy="514099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836712"/>
            <a:ext cx="8305800" cy="5040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Cyrl-R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Питање бр. </a:t>
            </a:r>
            <a:r>
              <a:rPr lang="sr-Cyrl-R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5</a:t>
            </a:r>
            <a:endParaRPr lang="sr-Latn-RS" sz="2800" b="1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" r="281"/>
          <a:stretch>
            <a:fillRect/>
          </a:stretch>
        </p:blipFill>
        <p:spPr>
          <a:xfrm rot="420000">
            <a:off x="3289015" y="1102001"/>
            <a:ext cx="3414738" cy="396998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432048"/>
          </a:xfrm>
        </p:spPr>
        <p:txBody>
          <a:bodyPr>
            <a:normAutofit/>
          </a:bodyPr>
          <a:lstStyle/>
          <a:p>
            <a:r>
              <a:rPr lang="sr-Cyrl-RS" dirty="0">
                <a:latin typeface="Times New Roman"/>
                <a:ea typeface="Times New Roman"/>
              </a:rPr>
              <a:t>Тетида је Ахилу мајка, као што је Ришат Гилгамешу.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 rot="414956">
            <a:off x="6758752" y="1232060"/>
            <a:ext cx="1656184" cy="4128470"/>
          </a:xfrm>
        </p:spPr>
        <p:txBody>
          <a:bodyPr>
            <a:noAutofit/>
          </a:bodyPr>
          <a:lstStyle/>
          <a:p>
            <a:r>
              <a:rPr lang="sr-Cyrl-RS" sz="1800" dirty="0" smtClean="0">
                <a:ln w="18415" cmpd="sng">
                  <a:solidFill>
                    <a:srgbClr val="7030A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Ахила је мајка по рођењу уронила у реку Стикс како би га заштитила. Једино је пета за коју га је држала остала незаштићена. Отуда се израз </a:t>
            </a:r>
            <a:r>
              <a:rPr lang="sr-Cyrl-RS" sz="1800" b="1" dirty="0" smtClean="0">
                <a:ln w="18415" cmpd="sng">
                  <a:solidFill>
                    <a:srgbClr val="7030A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Ахилова пета </a:t>
            </a:r>
            <a:r>
              <a:rPr lang="sr-Cyrl-RS" sz="1800" dirty="0" smtClean="0">
                <a:ln w="18415" cmpd="sng">
                  <a:solidFill>
                    <a:srgbClr val="7030A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употребљава у </a:t>
            </a:r>
            <a:r>
              <a:rPr lang="sr-Cyrl-RS" sz="1800" b="1" dirty="0" smtClean="0">
                <a:ln w="18415" cmpd="sng">
                  <a:solidFill>
                    <a:srgbClr val="7030A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значењу слаба тачка, рањиво место</a:t>
            </a:r>
            <a:r>
              <a:rPr lang="sr-Cyrl-RS" sz="1800" dirty="0" smtClean="0">
                <a:ln w="18415" cmpd="sng">
                  <a:solidFill>
                    <a:srgbClr val="7030A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sr-Latn-RS" sz="1800" dirty="0">
              <a:ln w="18415" cmpd="sng">
                <a:solidFill>
                  <a:srgbClr val="7030A0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35496" y="692696"/>
            <a:ext cx="3622104" cy="2607007"/>
          </a:xfrm>
          <a:prstGeom prst="cloudCallout">
            <a:avLst>
              <a:gd name="adj1" fmla="val 53273"/>
              <a:gd name="adj2" fmla="val 37023"/>
            </a:avLst>
          </a:prstGeom>
          <a:gradFill flip="none" rotWithShape="1">
            <a:gsLst>
              <a:gs pos="0">
                <a:srgbClr val="CC99FF">
                  <a:shade val="30000"/>
                  <a:satMod val="115000"/>
                </a:srgbClr>
              </a:gs>
              <a:gs pos="50000">
                <a:srgbClr val="CC99FF">
                  <a:shade val="67500"/>
                  <a:satMod val="115000"/>
                </a:srgbClr>
              </a:gs>
              <a:gs pos="100000">
                <a:srgbClr val="CC99FF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latin typeface="Times New Roman"/>
                <a:ea typeface="Times New Roman"/>
              </a:rPr>
              <a:t>И Гилгамеш и Ахил су божанску природу наследили од мајке: Ришат је свештеница у Иштарином храму, а Тетида је морска богиња. </a:t>
            </a:r>
            <a:endParaRPr lang="sr-Latn-RS" sz="1600" b="1" dirty="0"/>
          </a:p>
        </p:txBody>
      </p:sp>
      <p:sp>
        <p:nvSpPr>
          <p:cNvPr id="9" name="Cloud Callout 8"/>
          <p:cNvSpPr/>
          <p:nvPr/>
        </p:nvSpPr>
        <p:spPr>
          <a:xfrm>
            <a:off x="140060" y="3248400"/>
            <a:ext cx="2570584" cy="1404736"/>
          </a:xfrm>
          <a:prstGeom prst="cloudCallout">
            <a:avLst>
              <a:gd name="adj1" fmla="val 62359"/>
              <a:gd name="adj2" fmla="val 6855"/>
            </a:avLst>
          </a:prstGeom>
          <a:gradFill flip="none" rotWithShape="1">
            <a:gsLst>
              <a:gs pos="0">
                <a:srgbClr val="D9B3FF">
                  <a:shade val="30000"/>
                  <a:satMod val="115000"/>
                </a:srgbClr>
              </a:gs>
              <a:gs pos="50000">
                <a:srgbClr val="D9B3FF">
                  <a:shade val="67500"/>
                  <a:satMod val="115000"/>
                </a:srgbClr>
              </a:gs>
              <a:gs pos="100000">
                <a:srgbClr val="D9B3FF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latin typeface="Times New Roman"/>
                <a:ea typeface="Times New Roman"/>
              </a:rPr>
              <a:t>Осим што су полубогови, истичу се по снази и лепоти. </a:t>
            </a:r>
            <a:endParaRPr lang="sr-Latn-RS" sz="1600" b="1" dirty="0"/>
          </a:p>
        </p:txBody>
      </p:sp>
      <p:sp>
        <p:nvSpPr>
          <p:cNvPr id="10" name="Cloud Callout 9"/>
          <p:cNvSpPr/>
          <p:nvPr/>
        </p:nvSpPr>
        <p:spPr>
          <a:xfrm>
            <a:off x="611560" y="4472536"/>
            <a:ext cx="3168352" cy="2385464"/>
          </a:xfrm>
          <a:prstGeom prst="cloudCallout">
            <a:avLst>
              <a:gd name="adj1" fmla="val 69938"/>
              <a:gd name="adj2" fmla="val -20098"/>
            </a:avLst>
          </a:prstGeom>
          <a:gradFill flip="none" rotWithShape="1">
            <a:gsLst>
              <a:gs pos="0">
                <a:srgbClr val="E4C9FF">
                  <a:shade val="30000"/>
                  <a:satMod val="115000"/>
                </a:srgbClr>
              </a:gs>
              <a:gs pos="50000">
                <a:srgbClr val="E4C9FF">
                  <a:shade val="67500"/>
                  <a:satMod val="115000"/>
                </a:srgbClr>
              </a:gs>
              <a:gs pos="100000">
                <a:srgbClr val="E4C9FF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latin typeface="Times New Roman"/>
                <a:ea typeface="Times New Roman"/>
              </a:rPr>
              <a:t>Обојица жуде за славом и великим јуначким подвизима. Својим јунаштвом истакли су се у многим борбама</a:t>
            </a:r>
            <a:r>
              <a:rPr lang="sr-Cyrl-RS" sz="1600" dirty="0" smtClean="0">
                <a:latin typeface="Times New Roman"/>
                <a:ea typeface="Times New Roman"/>
              </a:rPr>
              <a:t>. </a:t>
            </a:r>
            <a:endParaRPr lang="sr-Latn-RS" sz="1600" dirty="0"/>
          </a:p>
        </p:txBody>
      </p:sp>
      <p:sp>
        <p:nvSpPr>
          <p:cNvPr id="11" name="Cloud Callout 10"/>
          <p:cNvSpPr/>
          <p:nvPr/>
        </p:nvSpPr>
        <p:spPr>
          <a:xfrm rot="594013">
            <a:off x="4401923" y="5231491"/>
            <a:ext cx="4012561" cy="1719640"/>
          </a:xfrm>
          <a:prstGeom prst="cloudCallout">
            <a:avLst>
              <a:gd name="adj1" fmla="val -49962"/>
              <a:gd name="adj2" fmla="val -34656"/>
            </a:avLst>
          </a:prstGeom>
          <a:gradFill flip="none" rotWithShape="1">
            <a:gsLst>
              <a:gs pos="0">
                <a:srgbClr val="ECD9FF">
                  <a:shade val="30000"/>
                  <a:satMod val="115000"/>
                </a:srgbClr>
              </a:gs>
              <a:gs pos="50000">
                <a:srgbClr val="ECD9FF">
                  <a:shade val="67500"/>
                  <a:satMod val="115000"/>
                </a:srgbClr>
              </a:gs>
              <a:gs pos="100000">
                <a:srgbClr val="ECD9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53247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Обојица су изгубили пријатеља и тешко поднели бол због смрти пријатеља. На крају их стиже људска судбина.</a:t>
            </a:r>
            <a:endParaRPr lang="sr-Latn-RS" sz="1600" b="1" dirty="0" smtClean="0">
              <a:solidFill>
                <a:srgbClr val="53247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5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32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8" grpId="0" uiExpand="1" animBg="1"/>
      <p:bldP spid="8" grpId="1" uiExpand="1" animBg="1"/>
      <p:bldP spid="9" grpId="0" animBg="1"/>
      <p:bldP spid="9" grpId="2" animBg="1"/>
      <p:bldP spid="10" grpId="0" animBg="1"/>
      <p:bldP spid="10" grpId="1" animBg="1"/>
      <p:bldP spid="11" grpId="0" animBg="1"/>
      <p:bldP spid="11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6362"/>
            <a:ext cx="9144000" cy="514099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836712"/>
            <a:ext cx="8305800" cy="5040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Cyrl-R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Питање бр. </a:t>
            </a:r>
            <a:r>
              <a:rPr lang="sr-Cyrl-R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6</a:t>
            </a:r>
            <a:endParaRPr lang="sr-Latn-RS" sz="2800" b="1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8824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4"/>
            <a:ext cx="9144000" cy="6851316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51520" y="260649"/>
            <a:ext cx="8617362" cy="648071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Стих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Срџбу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ми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богињо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певај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Ахилеја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Пелеју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сина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представља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пример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инвокацију, обраћање песника музама на почетку епа.</a:t>
            </a:r>
            <a:endParaRPr lang="sr-Latn-RS" sz="2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3987">
            <a:off x="5649513" y="1738773"/>
            <a:ext cx="2714208" cy="3944716"/>
          </a:xfrm>
          <a:prstGeom prst="rect">
            <a:avLst/>
          </a:prstGeom>
          <a:ln>
            <a:solidFill>
              <a:srgbClr val="666699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18817" y="1489537"/>
            <a:ext cx="4353183" cy="107536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sr-Cyrl-R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Еп је епско дело у стиху које говори о значајним националним јунацима и историјским догађајима</a:t>
            </a:r>
            <a:r>
              <a:rPr lang="sr-Cyrl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sr-Cyrl-R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4881934"/>
            <a:ext cx="457200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Значајни епови старог века су и </a:t>
            </a:r>
            <a:r>
              <a:rPr lang="sr-Cyrl-RS" b="1" i="1" dirty="0">
                <a:latin typeface="Times New Roman" pitchFamily="18" charset="0"/>
                <a:cs typeface="Times New Roman" pitchFamily="18" charset="0"/>
              </a:rPr>
              <a:t>Еп о Гилгамешу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b="1" i="1" dirty="0">
                <a:latin typeface="Times New Roman" pitchFamily="18" charset="0"/>
                <a:cs typeface="Times New Roman" pitchFamily="18" charset="0"/>
              </a:rPr>
              <a:t>Махабхарата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b="1" i="1" dirty="0">
                <a:latin typeface="Times New Roman" pitchFamily="18" charset="0"/>
                <a:cs typeface="Times New Roman" pitchFamily="18" charset="0"/>
              </a:rPr>
              <a:t>Рамајана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b="1" i="1" dirty="0">
                <a:latin typeface="Times New Roman" pitchFamily="18" charset="0"/>
                <a:cs typeface="Times New Roman" pitchFamily="18" charset="0"/>
              </a:rPr>
              <a:t>Енејида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 и др. </a:t>
            </a:r>
            <a:endParaRPr lang="sr-Latn-RS" b="1" dirty="0"/>
          </a:p>
        </p:txBody>
      </p:sp>
      <p:sp>
        <p:nvSpPr>
          <p:cNvPr id="8" name="Rectangle 7"/>
          <p:cNvSpPr/>
          <p:nvPr/>
        </p:nvSpPr>
        <p:spPr>
          <a:xfrm>
            <a:off x="179512" y="3225750"/>
            <a:ext cx="45720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Овим стиховима почиње </a:t>
            </a:r>
            <a:r>
              <a:rPr lang="sr-Cyrl-RS" b="1" i="1" dirty="0">
                <a:latin typeface="Times New Roman" pitchFamily="18" charset="0"/>
                <a:cs typeface="Times New Roman" pitchFamily="18" charset="0"/>
              </a:rPr>
              <a:t>Илијада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. Аутор </a:t>
            </a:r>
            <a:r>
              <a:rPr lang="sr-Cyrl-RS" b="1" i="1" dirty="0">
                <a:latin typeface="Times New Roman" pitchFamily="18" charset="0"/>
                <a:cs typeface="Times New Roman" pitchFamily="18" charset="0"/>
              </a:rPr>
              <a:t>Илијаде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 је Хомер. Приписује му се и еп </a:t>
            </a:r>
            <a:r>
              <a:rPr lang="sr-Cyrl-RS" b="1" i="1" dirty="0">
                <a:latin typeface="Times New Roman" pitchFamily="18" charset="0"/>
                <a:cs typeface="Times New Roman" pitchFamily="18" charset="0"/>
              </a:rPr>
              <a:t>Одисеја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837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1" animBg="1"/>
      <p:bldP spid="5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6362"/>
            <a:ext cx="9144000" cy="51409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836712"/>
            <a:ext cx="8305800" cy="5040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Cyrl-R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Питање бр. </a:t>
            </a:r>
            <a:r>
              <a:rPr lang="sr-Cyrl-R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7</a:t>
            </a:r>
            <a:endParaRPr lang="sr-Latn-RS" sz="2800" b="1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05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4"/>
            <a:ext cx="9144000" cy="6851316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87106" y="182007"/>
            <a:ext cx="2439888" cy="2670929"/>
            <a:chOff x="587106" y="182007"/>
            <a:chExt cx="2439888" cy="2670929"/>
          </a:xfrm>
        </p:grpSpPr>
        <p:sp>
          <p:nvSpPr>
            <p:cNvPr id="2" name="Down Arrow 1"/>
            <p:cNvSpPr/>
            <p:nvPr/>
          </p:nvSpPr>
          <p:spPr>
            <a:xfrm>
              <a:off x="587106" y="551339"/>
              <a:ext cx="2439888" cy="2301597"/>
            </a:xfrm>
            <a:prstGeom prst="downArrow">
              <a:avLst/>
            </a:prstGeom>
            <a:gradFill flip="none" rotWithShape="1">
              <a:gsLst>
                <a:gs pos="0">
                  <a:srgbClr val="D73159">
                    <a:shade val="30000"/>
                    <a:satMod val="115000"/>
                    <a:lumMod val="79000"/>
                    <a:lumOff val="21000"/>
                  </a:srgbClr>
                </a:gs>
                <a:gs pos="50000">
                  <a:srgbClr val="D73159">
                    <a:shade val="67500"/>
                    <a:satMod val="115000"/>
                    <a:lumMod val="61000"/>
                    <a:lumOff val="39000"/>
                  </a:srgbClr>
                </a:gs>
                <a:gs pos="98000">
                  <a:srgbClr val="D73159">
                    <a:shade val="100000"/>
                    <a:satMod val="115000"/>
                    <a:lumMod val="43000"/>
                    <a:lumOff val="57000"/>
                  </a:srgbClr>
                </a:gs>
              </a:gsLst>
              <a:lin ang="16200000" scaled="1"/>
              <a:tileRect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R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073899" y="645656"/>
              <a:ext cx="1466301" cy="16312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889000"/>
              <a:r>
                <a:rPr lang="sr-Cyrl-CS" sz="2000" b="1" dirty="0">
                  <a:ln w="900" cmpd="sng">
                    <a:noFill/>
                    <a:prstDash val="solid"/>
                  </a:ln>
                  <a:solidFill>
                    <a:srgbClr val="002060"/>
                  </a:solidFill>
                  <a:latin typeface="Times New Roman" pitchFamily="18" charset="0"/>
                  <a:ea typeface="Times New Roman"/>
                  <a:cs typeface="Times New Roman" pitchFamily="18" charset="0"/>
                </a:rPr>
                <a:t>Хектор </a:t>
              </a:r>
            </a:p>
            <a:p>
              <a:pPr algn="ctr" defTabSz="889000"/>
              <a:r>
                <a:rPr lang="sr-Cyrl-CS" sz="2000" b="1" dirty="0">
                  <a:ln w="900" cmpd="sng">
                    <a:noFill/>
                    <a:prstDash val="solid"/>
                  </a:ln>
                  <a:solidFill>
                    <a:srgbClr val="002060"/>
                  </a:solidFill>
                  <a:latin typeface="Times New Roman" pitchFamily="18" charset="0"/>
                  <a:ea typeface="Times New Roman"/>
                  <a:cs typeface="Times New Roman" pitchFamily="18" charset="0"/>
                </a:rPr>
                <a:t>Парис </a:t>
              </a:r>
            </a:p>
            <a:p>
              <a:pPr algn="ctr" defTabSz="889000"/>
              <a:r>
                <a:rPr lang="sr-Cyrl-CS" sz="2000" b="1" dirty="0">
                  <a:ln w="900" cmpd="sng">
                    <a:noFill/>
                    <a:prstDash val="solid"/>
                  </a:ln>
                  <a:solidFill>
                    <a:srgbClr val="002060"/>
                  </a:solidFill>
                  <a:latin typeface="Times New Roman" pitchFamily="18" charset="0"/>
                  <a:ea typeface="Times New Roman"/>
                  <a:cs typeface="Times New Roman" pitchFamily="18" charset="0"/>
                </a:rPr>
                <a:t>Пријам </a:t>
              </a:r>
            </a:p>
            <a:p>
              <a:pPr algn="ctr">
                <a:defRPr/>
              </a:pPr>
              <a:r>
                <a:rPr lang="sr-Cyrl-CS" sz="2000" b="1" dirty="0">
                  <a:ln w="900" cmpd="sng">
                    <a:noFill/>
                    <a:prstDash val="solid"/>
                  </a:ln>
                  <a:solidFill>
                    <a:srgbClr val="002060"/>
                  </a:solidFill>
                  <a:latin typeface="Times New Roman" pitchFamily="18" charset="0"/>
                  <a:ea typeface="Times New Roman"/>
                  <a:cs typeface="Times New Roman" pitchFamily="18" charset="0"/>
                </a:rPr>
                <a:t> Сарпедон  </a:t>
              </a:r>
              <a:endParaRPr lang="sr-Latn-RS" sz="2000" b="1" dirty="0">
                <a:ln w="900" cmpd="sng">
                  <a:noFill/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defTabSz="889000"/>
              <a:r>
                <a:rPr lang="sr-Cyrl-CS" sz="2000" b="1" dirty="0">
                  <a:ln w="900" cmpd="sng">
                    <a:noFill/>
                    <a:prstDash val="solid"/>
                  </a:ln>
                  <a:solidFill>
                    <a:srgbClr val="002060"/>
                  </a:solidFill>
                  <a:latin typeface="Times New Roman" pitchFamily="18" charset="0"/>
                  <a:ea typeface="Times New Roman"/>
                  <a:cs typeface="Times New Roman" pitchFamily="18" charset="0"/>
                </a:rPr>
                <a:t>Дејфоб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1600" y="182007"/>
              <a:ext cx="162832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sr-Cyrl-CS" dirty="0" smtClean="0">
                  <a:ln w="10160">
                    <a:solidFill>
                      <a:srgbClr val="A5002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Times New Roman" pitchFamily="18" charset="0"/>
                  <a:ea typeface="Times New Roman"/>
                  <a:cs typeface="Times New Roman" pitchFamily="18" charset="0"/>
                </a:rPr>
                <a:t>ТРОЈАНЦИ</a:t>
              </a:r>
              <a:endParaRPr lang="sr-Latn-RS" dirty="0">
                <a:ln w="10160">
                  <a:solidFill>
                    <a:srgbClr val="A5002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2756729" y="709213"/>
            <a:ext cx="62254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sr-Cyrl-CS" dirty="0">
                <a:solidFill>
                  <a:prstClr val="black"/>
                </a:solidFill>
                <a:latin typeface="Comic Sans MS" pitchFamily="66" charset="0"/>
                <a:ea typeface="Times New Roman"/>
              </a:rPr>
              <a:t>Тројански рат је трајао десет година (1193-1183. године пре н. е.), али је у </a:t>
            </a:r>
            <a:r>
              <a:rPr lang="sr-Cyrl-CS" i="1" dirty="0">
                <a:solidFill>
                  <a:prstClr val="black"/>
                </a:solidFill>
                <a:latin typeface="Comic Sans MS" pitchFamily="66" charset="0"/>
                <a:ea typeface="Times New Roman"/>
              </a:rPr>
              <a:t>Илијади</a:t>
            </a:r>
            <a:r>
              <a:rPr lang="sr-Cyrl-CS" dirty="0">
                <a:solidFill>
                  <a:prstClr val="black"/>
                </a:solidFill>
                <a:latin typeface="Comic Sans MS" pitchFamily="66" charset="0"/>
                <a:ea typeface="Times New Roman"/>
              </a:rPr>
              <a:t> приказано само 49 или 51 дан десете године ратовања.</a:t>
            </a:r>
            <a:endParaRPr lang="sr-Latn-RS" dirty="0">
              <a:solidFill>
                <a:prstClr val="black"/>
              </a:solidFill>
              <a:latin typeface="Comic Sans MS" pitchFamily="66" charset="0"/>
              <a:ea typeface="Times New Roman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7752" y="4957684"/>
            <a:ext cx="62254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Cyrl-CS" dirty="0">
                <a:solidFill>
                  <a:prstClr val="black"/>
                </a:solidFill>
                <a:latin typeface="Comic Sans MS" pitchFamily="66" charset="0"/>
                <a:ea typeface="Times New Roman"/>
                <a:cs typeface="Estrangelo Edessa" pitchFamily="66" charset="0"/>
              </a:rPr>
              <a:t>До сукоба између Тројанаца и Грка, односно до Тројанског рата дошло је због отмице лепе Јелене, жене краља Менелаја. </a:t>
            </a:r>
            <a:endParaRPr lang="sr-Latn-RS" dirty="0">
              <a:solidFill>
                <a:prstClr val="black"/>
              </a:solidFill>
              <a:latin typeface="Comic Sans MS" pitchFamily="66" charset="0"/>
              <a:cs typeface="Estrangelo Edessa" pitchFamily="66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0992">
            <a:off x="2129736" y="2456296"/>
            <a:ext cx="5090871" cy="1748615"/>
          </a:xfrm>
          <a:prstGeom prst="rect">
            <a:avLst/>
          </a:prstGeom>
          <a:solidFill>
            <a:srgbClr val="FFFFFF">
              <a:shade val="85000"/>
            </a:srgbClr>
          </a:solidFill>
          <a:ln w="34925" cap="sq">
            <a:solidFill>
              <a:srgbClr val="FFFFFF"/>
            </a:solidFill>
            <a:miter lim="800000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extLst/>
        </p:spPr>
      </p:pic>
      <p:grpSp>
        <p:nvGrpSpPr>
          <p:cNvPr id="8" name="Group 7"/>
          <p:cNvGrpSpPr/>
          <p:nvPr/>
        </p:nvGrpSpPr>
        <p:grpSpPr>
          <a:xfrm>
            <a:off x="6335170" y="3863501"/>
            <a:ext cx="2439888" cy="2733851"/>
            <a:chOff x="6335170" y="3863501"/>
            <a:chExt cx="2439888" cy="2733851"/>
          </a:xfrm>
        </p:grpSpPr>
        <p:sp>
          <p:nvSpPr>
            <p:cNvPr id="16" name="Rectangle 15"/>
            <p:cNvSpPr/>
            <p:nvPr/>
          </p:nvSpPr>
          <p:spPr>
            <a:xfrm>
              <a:off x="6876256" y="6228020"/>
              <a:ext cx="129614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sr-Cyrl-CS" dirty="0" smtClean="0">
                  <a:ln w="10160">
                    <a:solidFill>
                      <a:srgbClr val="7030A0"/>
                    </a:solidFill>
                    <a:prstDash val="solid"/>
                  </a:ln>
                  <a:solidFill>
                    <a:srgbClr val="002060"/>
                  </a:solidFill>
                  <a:latin typeface="Times New Roman" pitchFamily="18" charset="0"/>
                  <a:ea typeface="Times New Roman"/>
                  <a:cs typeface="Times New Roman" pitchFamily="18" charset="0"/>
                </a:rPr>
                <a:t>АХАЈЦИ</a:t>
              </a:r>
              <a:endParaRPr lang="sr-Latn-RS" dirty="0">
                <a:ln w="1016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endParaRPr>
            </a:p>
          </p:txBody>
        </p:sp>
        <p:sp>
          <p:nvSpPr>
            <p:cNvPr id="19" name="Down Arrow 18"/>
            <p:cNvSpPr/>
            <p:nvPr/>
          </p:nvSpPr>
          <p:spPr>
            <a:xfrm rot="10800000">
              <a:off x="6335170" y="3863501"/>
              <a:ext cx="2439888" cy="2301597"/>
            </a:xfrm>
            <a:prstGeom prst="downArrow">
              <a:avLst/>
            </a:prstGeom>
            <a:gradFill flip="none"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16200000" scaled="0"/>
              <a:tileRect/>
            </a:gradFill>
            <a:ln>
              <a:solidFill>
                <a:srgbClr val="5E40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R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732240" y="4293096"/>
              <a:ext cx="1670488" cy="16312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sr-Cyrl-CS" sz="2000" b="1" spc="50" dirty="0">
                  <a:ln w="13500">
                    <a:noFill/>
                    <a:prstDash val="solid"/>
                  </a:ln>
                  <a:solidFill>
                    <a:srgbClr val="002060"/>
                  </a:solidFill>
                  <a:latin typeface="Times New Roman"/>
                  <a:ea typeface="Times New Roman"/>
                </a:rPr>
                <a:t>Ахил</a:t>
              </a:r>
            </a:p>
            <a:p>
              <a:pPr algn="ctr"/>
              <a:r>
                <a:rPr lang="sr-Cyrl-CS" sz="2000" b="1" spc="50" dirty="0">
                  <a:ln w="13500">
                    <a:noFill/>
                    <a:prstDash val="solid"/>
                  </a:ln>
                  <a:solidFill>
                    <a:srgbClr val="002060"/>
                  </a:solidFill>
                  <a:latin typeface="Times New Roman"/>
                  <a:ea typeface="Times New Roman"/>
                </a:rPr>
                <a:t>Агамемнон </a:t>
              </a:r>
            </a:p>
            <a:p>
              <a:pPr algn="ctr"/>
              <a:r>
                <a:rPr lang="sr-Cyrl-CS" sz="2000" b="1" spc="50" dirty="0">
                  <a:ln w="13500">
                    <a:noFill/>
                    <a:prstDash val="solid"/>
                  </a:ln>
                  <a:solidFill>
                    <a:srgbClr val="002060"/>
                  </a:solidFill>
                  <a:latin typeface="Times New Roman"/>
                  <a:ea typeface="Times New Roman"/>
                </a:rPr>
                <a:t>Одисеј </a:t>
              </a:r>
            </a:p>
            <a:p>
              <a:pPr algn="ctr"/>
              <a:r>
                <a:rPr lang="sr-Cyrl-CS" sz="2000" b="1" spc="50" dirty="0">
                  <a:ln w="13500">
                    <a:noFill/>
                    <a:prstDash val="solid"/>
                  </a:ln>
                  <a:solidFill>
                    <a:srgbClr val="002060"/>
                  </a:solidFill>
                  <a:latin typeface="Times New Roman"/>
                  <a:ea typeface="Times New Roman"/>
                </a:rPr>
                <a:t>Диомед </a:t>
              </a:r>
            </a:p>
            <a:p>
              <a:pPr algn="ctr"/>
              <a:r>
                <a:rPr lang="sr-Cyrl-CS" sz="2000" b="1" spc="50" dirty="0" smtClean="0">
                  <a:ln w="13500">
                    <a:noFill/>
                    <a:prstDash val="solid"/>
                  </a:ln>
                  <a:solidFill>
                    <a:srgbClr val="002060"/>
                  </a:solidFill>
                  <a:latin typeface="Times New Roman"/>
                  <a:ea typeface="Times New Roman"/>
                </a:rPr>
                <a:t>Патрокло</a:t>
              </a:r>
              <a:endParaRPr lang="sr-Latn-RS" dirty="0">
                <a:ln w="13500">
                  <a:noFill/>
                  <a:prstDash val="solid"/>
                </a:ln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005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6362"/>
            <a:ext cx="9144000" cy="51409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836712"/>
            <a:ext cx="8305800" cy="5040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Cyrl-R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Питање бр. </a:t>
            </a:r>
            <a:r>
              <a:rPr lang="sr-Cyrl-R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8</a:t>
            </a:r>
            <a:endParaRPr lang="sr-Latn-RS" sz="2800" b="1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6333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4"/>
            <a:ext cx="9144000" cy="685131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471031" y="128662"/>
            <a:ext cx="4493457" cy="423616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r-Cyrl-RS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У </a:t>
            </a:r>
            <a:r>
              <a:rPr lang="sr-Cyrl-RS" b="1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Илијади</a:t>
            </a:r>
            <a:r>
              <a:rPr lang="sr-Cyrl-RS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 се не јавља мотив потопа. </a:t>
            </a:r>
            <a:endParaRPr lang="sr-Latn-RS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24683" y="476672"/>
            <a:ext cx="77558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sr-Cyrl-RS" sz="2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Остали мотиви (гнев</a:t>
            </a:r>
            <a:r>
              <a:rPr lang="sr-Cyrl-RS" sz="2000" b="1" dirty="0">
                <a:solidFill>
                  <a:srgbClr val="002060"/>
                </a:solidFill>
                <a:latin typeface="Times New Roman"/>
                <a:ea typeface="Times New Roman"/>
              </a:rPr>
              <a:t>, освета, </a:t>
            </a:r>
            <a:r>
              <a:rPr lang="sr-Cyrl-RS" sz="2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пријатељство) </a:t>
            </a:r>
            <a:r>
              <a:rPr lang="sr-Cyrl-RS" sz="2000" b="1" dirty="0">
                <a:solidFill>
                  <a:srgbClr val="002060"/>
                </a:solidFill>
                <a:latin typeface="Times New Roman"/>
                <a:ea typeface="Times New Roman"/>
              </a:rPr>
              <a:t>односе се на Ахила. </a:t>
            </a:r>
          </a:p>
        </p:txBody>
      </p:sp>
      <p:pic>
        <p:nvPicPr>
          <p:cNvPr id="6" name="Picture 2" descr="E:\Skola\Svasta\ahilej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8644">
            <a:off x="4885841" y="1526461"/>
            <a:ext cx="3312368" cy="2774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55576" y="1268760"/>
            <a:ext cx="3355799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sr-Cyrl-RS" sz="2000" b="1" dirty="0" smtClean="0">
                <a:solidFill>
                  <a:srgbClr val="663300"/>
                </a:solidFill>
                <a:latin typeface="Times New Roman"/>
                <a:ea typeface="Times New Roman"/>
              </a:rPr>
              <a:t>У </a:t>
            </a:r>
            <a:r>
              <a:rPr lang="sr-Cyrl-RS" sz="2000" b="1" i="1" dirty="0">
                <a:solidFill>
                  <a:srgbClr val="663300"/>
                </a:solidFill>
                <a:latin typeface="Times New Roman"/>
                <a:ea typeface="Times New Roman"/>
              </a:rPr>
              <a:t>Илијади </a:t>
            </a:r>
            <a:r>
              <a:rPr lang="sr-Cyrl-RS" sz="2000" b="1" dirty="0">
                <a:solidFill>
                  <a:srgbClr val="663300"/>
                </a:solidFill>
                <a:latin typeface="Times New Roman"/>
                <a:ea typeface="Times New Roman"/>
              </a:rPr>
              <a:t>се јављају </a:t>
            </a:r>
            <a:r>
              <a:rPr lang="sr-Cyrl-RS" sz="2000" b="1" dirty="0" smtClean="0">
                <a:solidFill>
                  <a:srgbClr val="663300"/>
                </a:solidFill>
                <a:latin typeface="Times New Roman"/>
                <a:ea typeface="Times New Roman"/>
              </a:rPr>
              <a:t>и мотиви:</a:t>
            </a:r>
          </a:p>
          <a:p>
            <a:pPr marL="285750" lvl="0" indent="-285750" algn="just">
              <a:spcBef>
                <a:spcPts val="25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sr-Cyrl-RS" sz="2000" b="1" dirty="0" smtClean="0">
                <a:solidFill>
                  <a:srgbClr val="663300"/>
                </a:solidFill>
                <a:latin typeface="Times New Roman"/>
                <a:ea typeface="Times New Roman"/>
              </a:rPr>
              <a:t>сна,</a:t>
            </a:r>
          </a:p>
          <a:p>
            <a:pPr marL="285750" lvl="0" indent="-285750" algn="just">
              <a:spcBef>
                <a:spcPts val="25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sr-Cyrl-RS" sz="2000" b="1" dirty="0" smtClean="0">
                <a:solidFill>
                  <a:srgbClr val="663300"/>
                </a:solidFill>
                <a:latin typeface="Times New Roman"/>
                <a:ea typeface="Times New Roman"/>
              </a:rPr>
              <a:t>љубоморе,</a:t>
            </a:r>
          </a:p>
          <a:p>
            <a:pPr marL="285750" lvl="0" indent="-285750" algn="just">
              <a:spcBef>
                <a:spcPts val="25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sr-Cyrl-RS" sz="2000" b="1" dirty="0" smtClean="0">
                <a:solidFill>
                  <a:srgbClr val="663300"/>
                </a:solidFill>
                <a:latin typeface="Times New Roman"/>
                <a:ea typeface="Times New Roman"/>
              </a:rPr>
              <a:t>преваре,</a:t>
            </a:r>
          </a:p>
          <a:p>
            <a:pPr marL="285750" lvl="0" indent="-285750" algn="just">
              <a:spcBef>
                <a:spcPts val="25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sr-Cyrl-RS" sz="2000" b="1" dirty="0" smtClean="0">
                <a:solidFill>
                  <a:srgbClr val="663300"/>
                </a:solidFill>
                <a:latin typeface="Times New Roman"/>
                <a:ea typeface="Times New Roman"/>
              </a:rPr>
              <a:t>родитељске љубави,</a:t>
            </a:r>
          </a:p>
          <a:p>
            <a:pPr marL="285750" lvl="0" indent="-285750" algn="just">
              <a:spcBef>
                <a:spcPts val="25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sr-Cyrl-RS" sz="2000" b="1" dirty="0" smtClean="0">
                <a:solidFill>
                  <a:srgbClr val="663300"/>
                </a:solidFill>
                <a:latin typeface="Times New Roman"/>
                <a:ea typeface="Times New Roman"/>
              </a:rPr>
              <a:t>јунаштва,</a:t>
            </a:r>
          </a:p>
          <a:p>
            <a:pPr marL="285750" lvl="0" indent="-285750" algn="just">
              <a:spcBef>
                <a:spcPts val="25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sr-Cyrl-RS" sz="2000" b="1" dirty="0" smtClean="0">
                <a:solidFill>
                  <a:srgbClr val="663300"/>
                </a:solidFill>
                <a:latin typeface="Times New Roman"/>
                <a:ea typeface="Times New Roman"/>
              </a:rPr>
              <a:t>части </a:t>
            </a:r>
            <a:r>
              <a:rPr lang="sr-Cyrl-RS" sz="2000" b="1" dirty="0">
                <a:solidFill>
                  <a:srgbClr val="663300"/>
                </a:solidFill>
                <a:latin typeface="Times New Roman"/>
                <a:ea typeface="Times New Roman"/>
              </a:rPr>
              <a:t>итд.</a:t>
            </a:r>
            <a:endParaRPr lang="sr-Latn-RS" sz="2000" b="1" dirty="0">
              <a:solidFill>
                <a:srgbClr val="663300"/>
              </a:solidFill>
              <a:latin typeface="Times New Roman"/>
              <a:ea typeface="Times New Roman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251519" y="4809059"/>
            <a:ext cx="8568951" cy="51653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sr-Cyrl-RS" sz="1800" b="1" dirty="0" smtClean="0">
                <a:solidFill>
                  <a:srgbClr val="660033"/>
                </a:solidFill>
                <a:latin typeface="Times New Roman"/>
                <a:ea typeface="Times New Roman"/>
              </a:rPr>
              <a:t>Мотив потопа </a:t>
            </a:r>
            <a:r>
              <a:rPr lang="sr-Cyrl-RS" sz="1800" b="1" dirty="0">
                <a:solidFill>
                  <a:srgbClr val="660033"/>
                </a:solidFill>
                <a:latin typeface="Times New Roman"/>
                <a:ea typeface="Times New Roman"/>
              </a:rPr>
              <a:t>се јавља у </a:t>
            </a:r>
            <a:r>
              <a:rPr lang="sr-Cyrl-RS" sz="1800" b="1" i="1" dirty="0" smtClean="0">
                <a:solidFill>
                  <a:srgbClr val="660033"/>
                </a:solidFill>
                <a:latin typeface="Times New Roman"/>
                <a:ea typeface="Times New Roman"/>
              </a:rPr>
              <a:t>Библији</a:t>
            </a:r>
            <a:r>
              <a:rPr lang="sr-Cyrl-RS" sz="1800" b="1" dirty="0" smtClean="0">
                <a:solidFill>
                  <a:srgbClr val="660033"/>
                </a:solidFill>
                <a:latin typeface="Times New Roman"/>
                <a:ea typeface="Times New Roman"/>
              </a:rPr>
              <a:t> и </a:t>
            </a:r>
            <a:r>
              <a:rPr lang="sr-Cyrl-RS" sz="1800" b="1" i="1" dirty="0" smtClean="0">
                <a:solidFill>
                  <a:srgbClr val="660033"/>
                </a:solidFill>
                <a:latin typeface="Times New Roman"/>
                <a:ea typeface="Times New Roman"/>
              </a:rPr>
              <a:t>Епу о Гилгамешу</a:t>
            </a:r>
            <a:r>
              <a:rPr lang="sr-Cyrl-RS" sz="1800" b="1" dirty="0" smtClean="0">
                <a:solidFill>
                  <a:srgbClr val="660033"/>
                </a:solidFill>
                <a:latin typeface="Times New Roman"/>
                <a:ea typeface="Times New Roman"/>
              </a:rPr>
              <a:t>. </a:t>
            </a:r>
            <a:endParaRPr lang="sr-Latn-RS" sz="1800" b="1" dirty="0">
              <a:solidFill>
                <a:srgbClr val="660033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1520" y="5443483"/>
            <a:ext cx="85689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sr-Cyrl-RS" b="1" dirty="0" smtClean="0">
                <a:solidFill>
                  <a:srgbClr val="660033"/>
                </a:solidFill>
                <a:latin typeface="Times New Roman"/>
                <a:ea typeface="Times New Roman"/>
              </a:rPr>
              <a:t>Узрок </a:t>
            </a:r>
            <a:r>
              <a:rPr lang="sr-Cyrl-RS" b="1" dirty="0">
                <a:solidFill>
                  <a:srgbClr val="660033"/>
                </a:solidFill>
                <a:latin typeface="Times New Roman"/>
                <a:ea typeface="Times New Roman"/>
              </a:rPr>
              <a:t>потопа у овим </a:t>
            </a:r>
            <a:r>
              <a:rPr lang="sr-Cyrl-RS" b="1" dirty="0" smtClean="0">
                <a:solidFill>
                  <a:srgbClr val="660033"/>
                </a:solidFill>
                <a:latin typeface="Times New Roman"/>
                <a:ea typeface="Times New Roman"/>
              </a:rPr>
              <a:t>текстовима је </a:t>
            </a:r>
            <a:r>
              <a:rPr lang="sr-Cyrl-RS" b="1" dirty="0">
                <a:solidFill>
                  <a:srgbClr val="660033"/>
                </a:solidFill>
                <a:latin typeface="Times New Roman"/>
                <a:ea typeface="Times New Roman"/>
              </a:rPr>
              <a:t>зло међу људима, неваљалство људско, безакоње и поквареност људске душе.  </a:t>
            </a:r>
            <a:endParaRPr lang="sr-Latn-RS" b="1" dirty="0">
              <a:solidFill>
                <a:srgbClr val="660033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4842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6362"/>
            <a:ext cx="9144000" cy="51409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836712"/>
            <a:ext cx="8305800" cy="5040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Cyrl-R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Питање бр. </a:t>
            </a:r>
            <a:r>
              <a:rPr lang="sr-Cyrl-R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9</a:t>
            </a:r>
            <a:endParaRPr lang="sr-Latn-RS" sz="2800" b="1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19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4"/>
            <a:ext cx="9144000" cy="685131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3" y="44624"/>
            <a:ext cx="2592288" cy="927810"/>
          </a:xfrm>
          <a:prstGeom prst="rect">
            <a:avLst/>
          </a:prstGeom>
        </p:spPr>
        <p:txBody>
          <a:bodyPr>
            <a:normAutofit fontScale="3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sr-Cyrl-CS" dirty="0" smtClean="0">
                <a:latin typeface="Times New Roman"/>
                <a:ea typeface="Times New Roman"/>
              </a:rPr>
              <a:t>Назив Библија потиче од грчке речи „biblia“, што значи књиге.</a:t>
            </a:r>
            <a:endParaRPr lang="sr-Latn-RS" dirty="0"/>
          </a:p>
        </p:txBody>
      </p:sp>
      <p:sp>
        <p:nvSpPr>
          <p:cNvPr id="5" name="Vertical Scroll 4"/>
          <p:cNvSpPr/>
          <p:nvPr/>
        </p:nvSpPr>
        <p:spPr>
          <a:xfrm>
            <a:off x="76900" y="1080736"/>
            <a:ext cx="2910923" cy="3284368"/>
          </a:xfrm>
          <a:prstGeom prst="verticalScroll">
            <a:avLst/>
          </a:prstGeom>
          <a:gradFill flip="none" rotWithShape="1">
            <a:gsLst>
              <a:gs pos="0">
                <a:schemeClr val="accent2">
                  <a:tint val="70000"/>
                  <a:satMod val="130000"/>
                </a:schemeClr>
              </a:gs>
              <a:gs pos="43000">
                <a:schemeClr val="accent2">
                  <a:tint val="44000"/>
                  <a:satMod val="165000"/>
                </a:schemeClr>
              </a:gs>
              <a:gs pos="93000">
                <a:schemeClr val="accent2">
                  <a:tint val="15000"/>
                  <a:satMod val="165000"/>
                </a:schemeClr>
              </a:gs>
              <a:gs pos="100000">
                <a:schemeClr val="accent2">
                  <a:tint val="5000"/>
                  <a:satMod val="2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5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sr-Cyrl-CS" sz="16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Библија</a:t>
            </a:r>
            <a:r>
              <a:rPr lang="sr-Cyrl-CS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се састоји из </a:t>
            </a:r>
            <a:r>
              <a:rPr lang="sr-Cyrl-CS" sz="16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Старог</a:t>
            </a:r>
            <a:r>
              <a:rPr lang="sr-Cyrl-CS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и </a:t>
            </a:r>
            <a:r>
              <a:rPr lang="sr-Cyrl-CS" sz="16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Новог завета</a:t>
            </a:r>
            <a:r>
              <a:rPr lang="sr-Cyrl-CS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sr-Cyrl-CS" sz="1600" b="1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Стари завет</a:t>
            </a:r>
            <a:r>
              <a:rPr lang="sr-Cyrl-CS" sz="16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sr-Cyrl-CS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садржи </a:t>
            </a:r>
            <a:r>
              <a:rPr lang="sr-Cyrl-CS" sz="1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46, </a:t>
            </a:r>
            <a:r>
              <a:rPr lang="sr-Cyrl-CS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 </a:t>
            </a:r>
            <a:r>
              <a:rPr lang="sr-Cyrl-CS" sz="1600" b="1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Нови завет</a:t>
            </a:r>
            <a:r>
              <a:rPr lang="sr-Cyrl-CS" sz="16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sr-Cyrl-CS" sz="1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27 књига. </a:t>
            </a:r>
            <a:r>
              <a:rPr lang="sr-Cyrl-CS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Све књиге деле се на </a:t>
            </a:r>
            <a:r>
              <a:rPr lang="sr-Cyrl-CS" sz="16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историјске, поучне </a:t>
            </a:r>
            <a:r>
              <a:rPr lang="sr-Cyrl-CS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 </a:t>
            </a:r>
            <a:r>
              <a:rPr lang="sr-Cyrl-CS" sz="16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пророчке</a:t>
            </a:r>
            <a:r>
              <a:rPr lang="sr-Cyrl-CS" sz="1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sr-Latn-R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Placeholder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7" r="11397"/>
          <a:stretch>
            <a:fillRect/>
          </a:stretch>
        </p:blipFill>
        <p:spPr>
          <a:xfrm rot="420000">
            <a:off x="3207168" y="1133230"/>
            <a:ext cx="5105414" cy="39119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394777">
            <a:off x="4159495" y="4616910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 smtClean="0">
                <a:latin typeface="Mistral" pitchFamily="66" charset="0"/>
              </a:rPr>
              <a:t>Гутенбергова </a:t>
            </a:r>
            <a:r>
              <a:rPr lang="sr-Cyrl-RS" sz="2800" i="1" dirty="0" smtClean="0">
                <a:latin typeface="Mistral" pitchFamily="66" charset="0"/>
              </a:rPr>
              <a:t>Библија</a:t>
            </a:r>
            <a:endParaRPr lang="sr-Latn-RS" sz="2800" i="1" dirty="0">
              <a:latin typeface="Mistral" pitchFamily="66" charset="0"/>
            </a:endParaRPr>
          </a:p>
        </p:txBody>
      </p:sp>
      <p:sp>
        <p:nvSpPr>
          <p:cNvPr id="8" name="Horizontal Scroll 7"/>
          <p:cNvSpPr/>
          <p:nvPr/>
        </p:nvSpPr>
        <p:spPr>
          <a:xfrm rot="453899">
            <a:off x="3470876" y="240531"/>
            <a:ext cx="5232326" cy="1033272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r-Cyrl-CS" i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Библија</a:t>
            </a:r>
            <a:r>
              <a:rPr lang="sr-Cyrl-CS" dirty="0" smtClean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sr-Cyrl-CS" dirty="0">
                <a:solidFill>
                  <a:prstClr val="black"/>
                </a:solidFill>
                <a:latin typeface="Times New Roman"/>
                <a:ea typeface="Times New Roman"/>
              </a:rPr>
              <a:t>припада </a:t>
            </a:r>
            <a:r>
              <a:rPr lang="sr-Cyrl-CS" b="1" dirty="0">
                <a:solidFill>
                  <a:prstClr val="black"/>
                </a:solidFill>
                <a:latin typeface="Times New Roman"/>
                <a:ea typeface="Times New Roman"/>
              </a:rPr>
              <a:t>хебрејској књижевности</a:t>
            </a:r>
            <a:r>
              <a:rPr lang="sr-Cyrl-CS" dirty="0">
                <a:solidFill>
                  <a:prstClr val="black"/>
                </a:solidFill>
                <a:latin typeface="Times New Roman"/>
                <a:ea typeface="Times New Roman"/>
              </a:rPr>
              <a:t>. Други назив за </a:t>
            </a:r>
            <a:r>
              <a:rPr lang="sr-Cyrl-CS" i="1" dirty="0">
                <a:solidFill>
                  <a:prstClr val="black"/>
                </a:solidFill>
                <a:latin typeface="Times New Roman"/>
                <a:ea typeface="Times New Roman"/>
              </a:rPr>
              <a:t>Библију</a:t>
            </a:r>
            <a:r>
              <a:rPr lang="sr-Cyrl-CS" dirty="0">
                <a:solidFill>
                  <a:prstClr val="black"/>
                </a:solidFill>
                <a:latin typeface="Times New Roman"/>
                <a:ea typeface="Times New Roman"/>
              </a:rPr>
              <a:t> је </a:t>
            </a:r>
            <a:r>
              <a:rPr lang="sr-Cyrl-CS" b="1" i="1" dirty="0">
                <a:solidFill>
                  <a:prstClr val="black"/>
                </a:solidFill>
                <a:latin typeface="Times New Roman"/>
                <a:ea typeface="Times New Roman"/>
              </a:rPr>
              <a:t>Свето писмо</a:t>
            </a:r>
            <a:r>
              <a:rPr lang="sr-Cyrl-CS" dirty="0" smtClean="0">
                <a:solidFill>
                  <a:prstClr val="black"/>
                </a:solidFill>
                <a:latin typeface="Times New Roman"/>
                <a:ea typeface="Times New Roman"/>
              </a:rPr>
              <a:t>.</a:t>
            </a:r>
            <a:endParaRPr lang="sr-Latn-RS" dirty="0"/>
          </a:p>
        </p:txBody>
      </p:sp>
      <p:sp>
        <p:nvSpPr>
          <p:cNvPr id="9" name="Horizontal Scroll 8"/>
          <p:cNvSpPr/>
          <p:nvPr/>
        </p:nvSpPr>
        <p:spPr>
          <a:xfrm>
            <a:off x="76900" y="4956122"/>
            <a:ext cx="4063052" cy="1497214"/>
          </a:xfrm>
          <a:prstGeom prst="horizontalScroll">
            <a:avLst/>
          </a:prstGeom>
          <a:ln>
            <a:solidFill>
              <a:schemeClr val="accent5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sr-Cyrl-CS" sz="16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Стари завет</a:t>
            </a:r>
            <a:r>
              <a:rPr lang="sr-Cyrl-CS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је написан на арамејском и хебрејском, а </a:t>
            </a:r>
            <a:r>
              <a:rPr lang="sr-Cyrl-CS" sz="16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Нови завет</a:t>
            </a:r>
            <a:r>
              <a:rPr lang="sr-Cyrl-CS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на грчком језику. </a:t>
            </a:r>
            <a:endParaRPr lang="sr-Latn-R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 rot="372067">
            <a:off x="5237611" y="5539369"/>
            <a:ext cx="3636149" cy="902496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r-Cyrl-CS" sz="1800" dirty="0" smtClean="0">
                <a:latin typeface="Times New Roman"/>
                <a:ea typeface="Times New Roman"/>
              </a:rPr>
              <a:t>Вук Караџић је превео </a:t>
            </a:r>
            <a:r>
              <a:rPr lang="sr-Cyrl-CS" sz="1800" i="1" dirty="0" smtClean="0">
                <a:latin typeface="Times New Roman"/>
                <a:ea typeface="Times New Roman"/>
              </a:rPr>
              <a:t>Нови завет</a:t>
            </a:r>
            <a:r>
              <a:rPr lang="sr-Cyrl-CS" sz="1800" dirty="0" smtClean="0">
                <a:latin typeface="Times New Roman"/>
                <a:ea typeface="Times New Roman"/>
              </a:rPr>
              <a:t>, а Ђура Даничић </a:t>
            </a:r>
            <a:r>
              <a:rPr lang="sr-Cyrl-CS" sz="1800" i="1" dirty="0" smtClean="0">
                <a:latin typeface="Times New Roman"/>
                <a:ea typeface="Times New Roman"/>
              </a:rPr>
              <a:t>Стари завет</a:t>
            </a:r>
            <a:r>
              <a:rPr lang="sr-Cyrl-CS" sz="1800" dirty="0" smtClean="0">
                <a:latin typeface="Times New Roman"/>
                <a:ea typeface="Times New Roman"/>
              </a:rPr>
              <a:t>.</a:t>
            </a:r>
            <a:endParaRPr lang="sr-Latn-RS" sz="18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5324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 animBg="1"/>
      <p:bldP spid="7" grpId="0"/>
      <p:bldP spid="8" grpId="0" animBg="1"/>
      <p:bldP spid="9" grpId="0" uiExpand="1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6362"/>
            <a:ext cx="9144000" cy="51409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836712"/>
            <a:ext cx="8305800" cy="5040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Cyrl-R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Питање бр. 10</a:t>
            </a:r>
            <a:endParaRPr lang="sr-Latn-RS" sz="2800" b="1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550975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116632"/>
            <a:ext cx="6696744" cy="648072"/>
          </a:xfrm>
        </p:spPr>
        <p:txBody>
          <a:bodyPr>
            <a:normAutofit fontScale="90000"/>
          </a:bodyPr>
          <a:lstStyle/>
          <a:p>
            <a:pPr algn="r"/>
            <a:r>
              <a:rPr lang="sr-Cyrl-CS" dirty="0">
                <a:latin typeface="Times New Roman"/>
                <a:ea typeface="Times New Roman"/>
              </a:rPr>
              <a:t>Израз јабука раздора води порекло из мита о Тројанском рату, а не из </a:t>
            </a:r>
            <a:r>
              <a:rPr lang="sr-Cyrl-CS" i="1" dirty="0">
                <a:latin typeface="Times New Roman"/>
                <a:ea typeface="Times New Roman"/>
              </a:rPr>
              <a:t>Библије</a:t>
            </a:r>
            <a:r>
              <a:rPr lang="sr-Cyrl-CS" dirty="0">
                <a:latin typeface="Times New Roman"/>
                <a:ea typeface="Times New Roman"/>
              </a:rPr>
              <a:t> као преостала три. 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 rot="434566">
            <a:off x="5286830" y="908334"/>
            <a:ext cx="3448155" cy="432048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sr-Cyrl-CS" sz="1600" b="1" cap="all" dirty="0">
                <a:solidFill>
                  <a:srgbClr val="E62661"/>
                </a:solidFill>
                <a:latin typeface="Comic Sans MS" pitchFamily="66" charset="0"/>
                <a:ea typeface="Times New Roman"/>
              </a:rPr>
              <a:t>ј</a:t>
            </a:r>
            <a:r>
              <a:rPr lang="sr-Cyrl-CS" sz="1600" b="1" cap="all" dirty="0" smtClean="0">
                <a:solidFill>
                  <a:srgbClr val="E62661"/>
                </a:solidFill>
                <a:latin typeface="Comic Sans MS" pitchFamily="66" charset="0"/>
                <a:ea typeface="Times New Roman"/>
              </a:rPr>
              <a:t>абука </a:t>
            </a:r>
            <a:r>
              <a:rPr lang="sr-Cyrl-CS" sz="1600" b="1" cap="all" dirty="0">
                <a:solidFill>
                  <a:srgbClr val="E62661"/>
                </a:solidFill>
                <a:latin typeface="Comic Sans MS" pitchFamily="66" charset="0"/>
                <a:ea typeface="Times New Roman"/>
              </a:rPr>
              <a:t>раздора </a:t>
            </a:r>
            <a:r>
              <a:rPr lang="sr-Cyrl-CS" sz="1600" dirty="0" smtClean="0">
                <a:solidFill>
                  <a:srgbClr val="E62661"/>
                </a:solidFill>
                <a:latin typeface="Comic Sans MS" pitchFamily="66" charset="0"/>
                <a:ea typeface="Times New Roman"/>
              </a:rPr>
              <a:t>– узрок свађе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5" r="6725"/>
          <a:stretch>
            <a:fillRect/>
          </a:stretch>
        </p:blipFill>
        <p:spPr>
          <a:xfrm rot="420000">
            <a:off x="3632340" y="1231735"/>
            <a:ext cx="4338160" cy="3578702"/>
          </a:xfrm>
        </p:spPr>
      </p:pic>
      <p:sp>
        <p:nvSpPr>
          <p:cNvPr id="6" name="Rectangle 5"/>
          <p:cNvSpPr/>
          <p:nvPr/>
        </p:nvSpPr>
        <p:spPr>
          <a:xfrm rot="206945">
            <a:off x="629877" y="1525192"/>
            <a:ext cx="2891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sr-Cyrl-CS" sz="1600" b="1" cap="all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Times New Roman"/>
              </a:rPr>
              <a:t>Јудин пољубац </a:t>
            </a:r>
            <a:r>
              <a:rPr lang="sr-Cyrl-CS" sz="1600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Times New Roman"/>
              </a:rPr>
              <a:t>– издајнички поступак под велом пријатељства</a:t>
            </a:r>
          </a:p>
        </p:txBody>
      </p:sp>
      <p:sp>
        <p:nvSpPr>
          <p:cNvPr id="8" name="Rectangle 7"/>
          <p:cNvSpPr/>
          <p:nvPr/>
        </p:nvSpPr>
        <p:spPr>
          <a:xfrm>
            <a:off x="207683" y="2440552"/>
            <a:ext cx="2563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sr-Cyrl-CS" sz="1600" b="1" cap="all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Times New Roman"/>
              </a:rPr>
              <a:t>прати руке </a:t>
            </a:r>
            <a:r>
              <a:rPr lang="sr-Cyrl-CS" sz="1600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Times New Roman"/>
              </a:rPr>
              <a:t>– скидати одговорност са </a:t>
            </a:r>
            <a:r>
              <a:rPr lang="sr-Cyrl-CS" sz="1600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Times New Roman"/>
              </a:rPr>
              <a:t>себе</a:t>
            </a:r>
            <a:endParaRPr lang="sr-Cyrl-CS" sz="1600" dirty="0">
              <a:solidFill>
                <a:schemeClr val="bg2">
                  <a:lumMod val="25000"/>
                </a:schemeClr>
              </a:solidFill>
              <a:latin typeface="Comic Sans MS" pitchFamily="66" charset="0"/>
              <a:ea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 rot="447639">
            <a:off x="217733" y="643684"/>
            <a:ext cx="3716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sr-Cyrl-CS" sz="1600" b="1" cap="all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  <a:ea typeface="Times New Roman"/>
              </a:rPr>
              <a:t>Нојева барка </a:t>
            </a:r>
            <a:r>
              <a:rPr lang="sr-Cyrl-CS" sz="1600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  <a:ea typeface="Times New Roman"/>
              </a:rPr>
              <a:t>– средство спасења, мноштво различитих људи на једном месту</a:t>
            </a:r>
          </a:p>
        </p:txBody>
      </p:sp>
      <p:sp>
        <p:nvSpPr>
          <p:cNvPr id="11" name="Rectangle 10"/>
          <p:cNvSpPr/>
          <p:nvPr/>
        </p:nvSpPr>
        <p:spPr>
          <a:xfrm rot="21024881">
            <a:off x="197759" y="4968270"/>
            <a:ext cx="228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sr-Cyrl-RS" sz="1600" b="1" cap="all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Calibri"/>
              </a:rPr>
              <a:t>носити свој крст</a:t>
            </a:r>
            <a:r>
              <a:rPr lang="sr-Cyrl-RS" sz="1600" cap="all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Calibri"/>
              </a:rPr>
              <a:t> </a:t>
            </a:r>
            <a:r>
              <a:rPr lang="sr-Cyrl-RS" sz="1600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Calibri"/>
              </a:rPr>
              <a:t>– подносити тешке патње, живети под теретом велике муке и невоље; имати злу </a:t>
            </a:r>
            <a:r>
              <a:rPr lang="sr-Cyrl-RS" sz="1600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Calibri"/>
              </a:rPr>
              <a:t>судбину</a:t>
            </a:r>
            <a:endParaRPr lang="sr-Cyrl-RS" sz="1600" dirty="0">
              <a:solidFill>
                <a:schemeClr val="bg2">
                  <a:lumMod val="25000"/>
                </a:schemeClr>
              </a:solidFill>
              <a:latin typeface="Comic Sans MS" pitchFamily="66" charset="0"/>
              <a:ea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87625" y="6525344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sr-Cyrl-RS" sz="1600" b="1" cap="all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Calibri"/>
              </a:rPr>
              <a:t>ићи од Понтија до Пилата</a:t>
            </a:r>
            <a:r>
              <a:rPr lang="sr-Cyrl-RS" sz="1600" cap="all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Calibri"/>
              </a:rPr>
              <a:t> </a:t>
            </a:r>
            <a:r>
              <a:rPr lang="sr-Cyrl-RS" sz="1600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Calibri"/>
              </a:rPr>
              <a:t>– безуспешно тражити </a:t>
            </a:r>
            <a:r>
              <a:rPr lang="sr-Cyrl-RS" sz="1600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Calibri"/>
              </a:rPr>
              <a:t>помоћ</a:t>
            </a:r>
            <a:endParaRPr lang="sr-Cyrl-RS" sz="1600" dirty="0">
              <a:solidFill>
                <a:schemeClr val="bg2">
                  <a:lumMod val="25000"/>
                </a:schemeClr>
              </a:solidFill>
              <a:latin typeface="Comic Sans MS" pitchFamily="66" charset="0"/>
              <a:ea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61368" y="5323531"/>
            <a:ext cx="25349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sr-Cyrl-RS" sz="1600" b="1" cap="all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ea typeface="Calibri"/>
              </a:rPr>
              <a:t>Едипов комплекс</a:t>
            </a:r>
            <a:r>
              <a:rPr lang="sr-Cyrl-RS" sz="1600" cap="all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ea typeface="Calibri"/>
              </a:rPr>
              <a:t> </a:t>
            </a:r>
            <a:r>
              <a:rPr lang="sr-Cyrl-RS" sz="16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ea typeface="Calibri"/>
              </a:rPr>
              <a:t>– наглашена љубав деце према родитељу супротног пола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5438" y="5281951"/>
            <a:ext cx="38195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sr-Cyrl-RS" sz="1600" b="1" cap="all" dirty="0">
                <a:solidFill>
                  <a:srgbClr val="7030A0"/>
                </a:solidFill>
                <a:latin typeface="Comic Sans MS" pitchFamily="66" charset="0"/>
                <a:ea typeface="Calibri"/>
              </a:rPr>
              <a:t>данајски дар</a:t>
            </a:r>
            <a:r>
              <a:rPr lang="sr-Cyrl-RS" sz="1600" cap="all" dirty="0">
                <a:solidFill>
                  <a:srgbClr val="7030A0"/>
                </a:solidFill>
                <a:latin typeface="Comic Sans MS" pitchFamily="66" charset="0"/>
                <a:ea typeface="Calibri"/>
              </a:rPr>
              <a:t> </a:t>
            </a:r>
            <a:r>
              <a:rPr lang="sr-Cyrl-RS" sz="1600" dirty="0">
                <a:solidFill>
                  <a:srgbClr val="7030A0"/>
                </a:solidFill>
                <a:latin typeface="Comic Sans MS" pitchFamily="66" charset="0"/>
                <a:ea typeface="Calibri"/>
              </a:rPr>
              <a:t>– подмукао дар који доноси несрећу, који се даје с издајничком намером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7498" y="3219239"/>
            <a:ext cx="228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sr-Cyrl-RS" sz="1600" b="1" cap="all" dirty="0">
                <a:solidFill>
                  <a:srgbClr val="7030A0"/>
                </a:solidFill>
                <a:latin typeface="Comic Sans MS" pitchFamily="66" charset="0"/>
                <a:ea typeface="Calibri"/>
              </a:rPr>
              <a:t>тројански коњ</a:t>
            </a:r>
            <a:r>
              <a:rPr lang="sr-Cyrl-RS" sz="1600" cap="all" dirty="0">
                <a:solidFill>
                  <a:srgbClr val="7030A0"/>
                </a:solidFill>
                <a:latin typeface="Comic Sans MS" pitchFamily="66" charset="0"/>
                <a:ea typeface="Calibri"/>
              </a:rPr>
              <a:t> </a:t>
            </a:r>
            <a:r>
              <a:rPr lang="sr-Cyrl-RS" sz="1600" dirty="0">
                <a:solidFill>
                  <a:srgbClr val="7030A0"/>
                </a:solidFill>
                <a:latin typeface="Comic Sans MS" pitchFamily="66" charset="0"/>
                <a:ea typeface="Calibri"/>
              </a:rPr>
              <a:t>– неко ко се лукаво увукао у неку заједницу да би је изнутра ослабио и тако уништио </a:t>
            </a:r>
          </a:p>
        </p:txBody>
      </p:sp>
      <p:sp>
        <p:nvSpPr>
          <p:cNvPr id="18" name="Rectangle 17"/>
          <p:cNvSpPr/>
          <p:nvPr/>
        </p:nvSpPr>
        <p:spPr>
          <a:xfrm rot="384223">
            <a:off x="4374590" y="4785508"/>
            <a:ext cx="228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ts val="250"/>
              </a:spcBef>
              <a:buClr>
                <a:srgbClr val="0BD0D9"/>
              </a:buClr>
              <a:buSzPct val="95000"/>
            </a:pPr>
            <a:r>
              <a:rPr lang="sr-Cyrl-RS" sz="2400" b="1" dirty="0" smtClean="0">
                <a:latin typeface="Mistral" pitchFamily="66" charset="0"/>
                <a:ea typeface="Calibri"/>
              </a:rPr>
              <a:t>Рубенс: Парисов суд</a:t>
            </a:r>
            <a:endParaRPr lang="sr-Latn-RS" sz="2400" dirty="0">
              <a:latin typeface="Mistral" pitchFamily="66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13789142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4000" cy="51409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836712"/>
            <a:ext cx="8305800" cy="5040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Cyrl-R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Питање бр. 11</a:t>
            </a:r>
            <a:endParaRPr lang="sr-Latn-RS" sz="2800" b="1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54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4320480" cy="432048"/>
          </a:xfrm>
        </p:spPr>
        <p:txBody>
          <a:bodyPr>
            <a:normAutofit/>
          </a:bodyPr>
          <a:lstStyle/>
          <a:p>
            <a:r>
              <a:rPr lang="sr-Cyrl-CS" dirty="0">
                <a:latin typeface="Times New Roman"/>
                <a:ea typeface="Times New Roman"/>
              </a:rPr>
              <a:t>Софоклова </a:t>
            </a:r>
            <a:r>
              <a:rPr lang="sr-Cyrl-CS" i="1" dirty="0">
                <a:latin typeface="Times New Roman"/>
                <a:ea typeface="Times New Roman"/>
              </a:rPr>
              <a:t>Антигона</a:t>
            </a:r>
            <a:r>
              <a:rPr lang="sr-Cyrl-CS" dirty="0">
                <a:latin typeface="Times New Roman"/>
                <a:ea typeface="Times New Roman"/>
              </a:rPr>
              <a:t> је трагедија. 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51520" y="764704"/>
            <a:ext cx="2808312" cy="5832648"/>
          </a:xfrm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r>
              <a:rPr lang="sr-Cyrl-RS" sz="1600" dirty="0" smtClean="0">
                <a:latin typeface="Times New Roman"/>
                <a:ea typeface="Calibri"/>
              </a:rPr>
              <a:t>Колевка </a:t>
            </a:r>
            <a:r>
              <a:rPr lang="sr-Cyrl-RS" sz="1600" dirty="0">
                <a:latin typeface="Times New Roman"/>
                <a:ea typeface="Calibri"/>
              </a:rPr>
              <a:t>драме и позоришта је античка Грчка. Драма је настала у </a:t>
            </a:r>
            <a:r>
              <a:rPr lang="sr-Cyrl-RS" sz="1600" b="1" dirty="0">
                <a:latin typeface="Times New Roman"/>
                <a:ea typeface="Calibri"/>
              </a:rPr>
              <a:t>6. веку пре нове ере</a:t>
            </a:r>
            <a:r>
              <a:rPr lang="sr-Cyrl-RS" sz="1600" dirty="0">
                <a:latin typeface="Times New Roman"/>
                <a:ea typeface="Calibri"/>
              </a:rPr>
              <a:t>, а развила се из </a:t>
            </a:r>
            <a:r>
              <a:rPr lang="sr-Cyrl-RS" sz="1600" b="1" dirty="0">
                <a:latin typeface="Times New Roman"/>
                <a:ea typeface="Calibri"/>
              </a:rPr>
              <a:t>обреда посвећеног богу Дионису</a:t>
            </a:r>
            <a:r>
              <a:rPr lang="sr-Cyrl-RS" sz="1600" dirty="0">
                <a:latin typeface="Times New Roman"/>
                <a:ea typeface="Calibri"/>
              </a:rPr>
              <a:t>. Празник у част бога Диониса представљао је почетак позоришних представа у Атини. За време Великих дионизија наступали су хорови, чији су певачи били обучени у јарећу кожу и певали нарочите химне – дитирамбе. Певање је било праћено игром. Из тих дитирамба настала је </a:t>
            </a:r>
            <a:r>
              <a:rPr lang="sr-Cyrl-RS" sz="1600" b="1" dirty="0">
                <a:latin typeface="Times New Roman"/>
                <a:ea typeface="Calibri"/>
              </a:rPr>
              <a:t>трагедија</a:t>
            </a:r>
            <a:r>
              <a:rPr lang="sr-Cyrl-RS" sz="1600" dirty="0">
                <a:latin typeface="Times New Roman"/>
                <a:ea typeface="Calibri"/>
              </a:rPr>
              <a:t> (грч. трагос – јарац и еда – песма, „песма јараца“). За време сеоских празника у част бога Диониса (Сеоске дионизије) певале су се шаљиве песме и из њих је настала </a:t>
            </a:r>
            <a:r>
              <a:rPr lang="sr-Cyrl-RS" sz="1600" b="1" dirty="0">
                <a:latin typeface="Times New Roman"/>
                <a:ea typeface="Calibri"/>
              </a:rPr>
              <a:t>комедија</a:t>
            </a:r>
            <a:r>
              <a:rPr lang="sr-Cyrl-RS" sz="1600" dirty="0">
                <a:latin typeface="Times New Roman"/>
                <a:ea typeface="Calibri"/>
              </a:rPr>
              <a:t>. </a:t>
            </a:r>
            <a:endParaRPr lang="sr-Latn-RS" sz="1600" dirty="0" smtClean="0">
              <a:latin typeface="Times New Roman"/>
              <a:ea typeface="Calibri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1" r="13801"/>
          <a:stretch>
            <a:fillRect/>
          </a:stretch>
        </p:blipFill>
        <p:spPr/>
      </p:pic>
      <p:sp>
        <p:nvSpPr>
          <p:cNvPr id="6" name="Text Placeholder 2"/>
          <p:cNvSpPr txBox="1">
            <a:spLocks/>
          </p:cNvSpPr>
          <p:nvPr/>
        </p:nvSpPr>
        <p:spPr>
          <a:xfrm>
            <a:off x="3275856" y="5301208"/>
            <a:ext cx="4824536" cy="1008112"/>
          </a:xfrm>
          <a:prstGeom prst="rect">
            <a:avLst/>
          </a:prstGeom>
        </p:spPr>
        <p:txBody>
          <a:bodyPr vert="horz" lIns="64008" rIns="45720" bIns="45720" anchor="t">
            <a:normAutofit lnSpcReduction="10000"/>
          </a:bodyPr>
          <a:lstStyle>
            <a:lvl1pPr marL="0" indent="0" algn="l" rtl="0" eaLnBrk="1" latinLnBrk="0" hangingPunct="1">
              <a:spcBef>
                <a:spcPts val="250"/>
              </a:spcBef>
              <a:buClr>
                <a:schemeClr val="accent3"/>
              </a:buClr>
              <a:buSzPct val="95000"/>
              <a:buFontTx/>
              <a:buNone/>
              <a:defRPr kumimoji="0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r-Cyrl-RS" sz="1600" dirty="0" smtClean="0">
                <a:latin typeface="Times New Roman"/>
                <a:ea typeface="Calibri"/>
              </a:rPr>
              <a:t>Теорију трагедије дао је </a:t>
            </a:r>
            <a:r>
              <a:rPr lang="sr-Cyrl-RS" sz="1600" b="1" dirty="0" smtClean="0">
                <a:latin typeface="Times New Roman"/>
                <a:ea typeface="Calibri"/>
              </a:rPr>
              <a:t>Аристотел</a:t>
            </a:r>
            <a:r>
              <a:rPr lang="sr-Cyrl-RS" sz="1600" dirty="0" smtClean="0">
                <a:latin typeface="Times New Roman"/>
                <a:ea typeface="Calibri"/>
              </a:rPr>
              <a:t> у књизи </a:t>
            </a:r>
            <a:r>
              <a:rPr lang="sr-Cyrl-RS" sz="1600" b="1" i="1" dirty="0" smtClean="0">
                <a:latin typeface="Times New Roman"/>
                <a:ea typeface="Calibri"/>
              </a:rPr>
              <a:t>О песничкој уметности</a:t>
            </a:r>
            <a:r>
              <a:rPr lang="sr-Cyrl-RS" sz="1600" dirty="0" smtClean="0">
                <a:latin typeface="Times New Roman"/>
                <a:ea typeface="Calibri"/>
              </a:rPr>
              <a:t>. По Аристотелу, предмет трагедије је узвишено, а карактери су племенити, прилични, слични и доследни.</a:t>
            </a:r>
            <a:endParaRPr lang="sr-Latn-RS" sz="1600" dirty="0" smtClean="0">
              <a:latin typeface="Times New Roman"/>
              <a:ea typeface="Times New Roman"/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2078199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6362"/>
            <a:ext cx="9144000" cy="51409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836712"/>
            <a:ext cx="8305800" cy="5040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Cyrl-R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Питање бр. 12</a:t>
            </a:r>
            <a:endParaRPr lang="sr-Latn-RS" sz="2800" b="1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97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78" y="-12845"/>
            <a:ext cx="9180512" cy="6898229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674019" y="116632"/>
            <a:ext cx="5582013" cy="64807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Cyrl-CS" sz="2000" b="1" dirty="0" smtClean="0">
                <a:latin typeface="Times New Roman"/>
                <a:ea typeface="Times New Roman"/>
              </a:rPr>
              <a:t>Инвокацијом об</a:t>
            </a:r>
            <a:r>
              <a:rPr lang="sr-Cyrl-RS" sz="2000" b="1" dirty="0" smtClean="0">
                <a:latin typeface="Times New Roman"/>
                <a:ea typeface="Times New Roman"/>
              </a:rPr>
              <a:t>и</a:t>
            </a:r>
            <a:r>
              <a:rPr lang="sr-Cyrl-CS" sz="2000" b="1" dirty="0" smtClean="0">
                <a:latin typeface="Times New Roman"/>
                <a:ea typeface="Times New Roman"/>
              </a:rPr>
              <a:t>чно почиње еп. </a:t>
            </a:r>
          </a:p>
          <a:p>
            <a:pPr algn="ctr"/>
            <a:r>
              <a:rPr lang="sr-Cyrl-CS" sz="2000" b="1" dirty="0" smtClean="0">
                <a:latin typeface="Times New Roman"/>
                <a:ea typeface="Times New Roman"/>
              </a:rPr>
              <a:t>Остали појмови односе се на античку драму. </a:t>
            </a:r>
            <a:endParaRPr lang="sr-Latn-RS" sz="2000" b="1" dirty="0"/>
          </a:p>
        </p:txBody>
      </p:sp>
      <p:grpSp>
        <p:nvGrpSpPr>
          <p:cNvPr id="25" name="Group 24"/>
          <p:cNvGrpSpPr/>
          <p:nvPr/>
        </p:nvGrpSpPr>
        <p:grpSpPr>
          <a:xfrm>
            <a:off x="3923928" y="1340768"/>
            <a:ext cx="2376264" cy="4615165"/>
            <a:chOff x="3995934" y="1393538"/>
            <a:chExt cx="2376264" cy="4615165"/>
          </a:xfrm>
        </p:grpSpPr>
        <p:pic>
          <p:nvPicPr>
            <p:cNvPr id="11" name="Picture 4" descr="http://www.ayton.id.au/gary/photos/art/Denmark/Glyptotek/P1100622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934" y="1393538"/>
              <a:ext cx="2376264" cy="42257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4367341" y="5639371"/>
              <a:ext cx="15728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b="1" dirty="0" smtClean="0">
                  <a:solidFill>
                    <a:schemeClr val="tx2">
                      <a:lumMod val="50000"/>
                    </a:schemeClr>
                  </a:solidFill>
                </a:rPr>
                <a:t>Мелпомена</a:t>
              </a:r>
              <a:endParaRPr lang="sr-Latn-RS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0" y="836712"/>
            <a:ext cx="3751284" cy="2160240"/>
            <a:chOff x="0" y="836712"/>
            <a:chExt cx="3751284" cy="2160240"/>
          </a:xfrm>
        </p:grpSpPr>
        <p:sp>
          <p:nvSpPr>
            <p:cNvPr id="6" name="Cloud Callout 5"/>
            <p:cNvSpPr/>
            <p:nvPr/>
          </p:nvSpPr>
          <p:spPr>
            <a:xfrm>
              <a:off x="0" y="836712"/>
              <a:ext cx="3751284" cy="2160240"/>
            </a:xfrm>
            <a:prstGeom prst="cloudCallout">
              <a:avLst>
                <a:gd name="adj1" fmla="val 55091"/>
                <a:gd name="adj2" fmla="val 22273"/>
              </a:avLst>
            </a:prstGeom>
            <a:gradFill flip="none" rotWithShape="1">
              <a:gsLst>
                <a:gs pos="0">
                  <a:schemeClr val="dk1">
                    <a:tint val="70000"/>
                    <a:satMod val="130000"/>
                    <a:lumMod val="67000"/>
                    <a:lumOff val="33000"/>
                  </a:schemeClr>
                </a:gs>
                <a:gs pos="43000">
                  <a:schemeClr val="dk1">
                    <a:tint val="44000"/>
                    <a:satMod val="165000"/>
                    <a:lumMod val="47000"/>
                    <a:lumOff val="53000"/>
                  </a:schemeClr>
                </a:gs>
                <a:gs pos="93000">
                  <a:schemeClr val="dk1">
                    <a:tint val="15000"/>
                    <a:satMod val="165000"/>
                    <a:lumMod val="48000"/>
                    <a:lumOff val="52000"/>
                  </a:schemeClr>
                </a:gs>
                <a:gs pos="100000">
                  <a:schemeClr val="dk1">
                    <a:tint val="5000"/>
                    <a:satMod val="250000"/>
                  </a:schemeClr>
                </a:gs>
              </a:gsLst>
              <a:lin ang="2700000" scaled="1"/>
              <a:tileRect/>
            </a:gradFill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RS"/>
            </a:p>
          </p:txBody>
        </p:sp>
        <p:sp>
          <p:nvSpPr>
            <p:cNvPr id="13" name="Text Placeholder 2"/>
            <p:cNvSpPr txBox="1">
              <a:spLocks/>
            </p:cNvSpPr>
            <p:nvPr/>
          </p:nvSpPr>
          <p:spPr>
            <a:xfrm rot="21206316">
              <a:off x="315198" y="1308008"/>
              <a:ext cx="3168352" cy="1296144"/>
            </a:xfrm>
            <a:prstGeom prst="rect">
              <a:avLst/>
            </a:prstGeom>
          </p:spPr>
          <p:txBody>
            <a:bodyPr vert="horz" lIns="64008" rIns="45720" bIns="45720" anchor="t">
              <a:noAutofit/>
            </a:bodyPr>
            <a:lstStyle>
              <a:lvl1pPr marL="0" indent="0" algn="l" rtl="0" eaLnBrk="1" latinLnBrk="0" hangingPunct="1">
                <a:spcBef>
                  <a:spcPts val="250"/>
                </a:spcBef>
                <a:buClr>
                  <a:schemeClr val="accent3"/>
                </a:buClr>
                <a:buSzPct val="95000"/>
                <a:buFontTx/>
                <a:buNone/>
                <a:defRPr kumimoji="0"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40080" indent="-246888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/>
                <a:buChar char=""/>
                <a:defRPr kumimoji="0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246888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/>
                <a:buChar char=""/>
                <a:defRPr kumimoji="0"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88720" indent="-210312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65000"/>
                <a:buFont typeface="Wingdings 2"/>
                <a:buChar char=""/>
                <a:defRPr kumimoji="0"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63040" indent="-210312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65000"/>
                <a:buFont typeface="Wingdings 2"/>
                <a:buChar char=""/>
                <a:defRPr kumimoji="0"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37360" indent="-210312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20240" indent="-182880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80000"/>
                <a:buFont typeface="Wingdings 2"/>
                <a:buChar char="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9456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Char char="•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FontTx/>
                <a:buChar char="•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sr-Cyrl-RS" sz="1400" dirty="0" smtClean="0">
                  <a:solidFill>
                    <a:srgbClr val="0070C0"/>
                  </a:solidFill>
                  <a:latin typeface="Times New Roman"/>
                  <a:ea typeface="Times New Roman"/>
                </a:rPr>
                <a:t>Античка драма се састојала из </a:t>
              </a:r>
              <a:r>
                <a:rPr lang="sr-Cyrl-RS" sz="1400" b="1" dirty="0" smtClean="0">
                  <a:solidFill>
                    <a:srgbClr val="0070C0"/>
                  </a:solidFill>
                  <a:latin typeface="Times New Roman"/>
                  <a:ea typeface="Times New Roman"/>
                </a:rPr>
                <a:t>пролога</a:t>
              </a:r>
              <a:r>
                <a:rPr lang="sr-Cyrl-RS" sz="1400" dirty="0" smtClean="0">
                  <a:solidFill>
                    <a:srgbClr val="0070C0"/>
                  </a:solidFill>
                  <a:latin typeface="Times New Roman"/>
                  <a:ea typeface="Times New Roman"/>
                </a:rPr>
                <a:t> (почетни чин), </a:t>
              </a:r>
              <a:r>
                <a:rPr lang="sr-Cyrl-RS" sz="1400" b="1" dirty="0" smtClean="0">
                  <a:solidFill>
                    <a:srgbClr val="0070C0"/>
                  </a:solidFill>
                  <a:latin typeface="Times New Roman"/>
                  <a:ea typeface="Times New Roman"/>
                </a:rPr>
                <a:t>еписодија</a:t>
              </a:r>
              <a:r>
                <a:rPr lang="sr-Cyrl-RS" sz="1400" dirty="0" smtClean="0">
                  <a:solidFill>
                    <a:srgbClr val="0070C0"/>
                  </a:solidFill>
                  <a:latin typeface="Times New Roman"/>
                  <a:ea typeface="Times New Roman"/>
                </a:rPr>
                <a:t> (средишњи чинови) и </a:t>
              </a:r>
              <a:r>
                <a:rPr lang="sr-Cyrl-RS" sz="1400" b="1" dirty="0" smtClean="0">
                  <a:solidFill>
                    <a:srgbClr val="0070C0"/>
                  </a:solidFill>
                  <a:latin typeface="Times New Roman"/>
                  <a:ea typeface="Times New Roman"/>
                </a:rPr>
                <a:t>ексоде</a:t>
              </a:r>
              <a:r>
                <a:rPr lang="sr-Cyrl-RS" sz="1400" dirty="0" smtClean="0">
                  <a:solidFill>
                    <a:srgbClr val="0070C0"/>
                  </a:solidFill>
                  <a:latin typeface="Times New Roman"/>
                  <a:ea typeface="Times New Roman"/>
                </a:rPr>
                <a:t> (завршни чин). Између њих налазиле су се хорске песме.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-276268" y="2421626"/>
            <a:ext cx="4303820" cy="2661840"/>
            <a:chOff x="-276268" y="2421626"/>
            <a:chExt cx="4303820" cy="2661840"/>
          </a:xfrm>
        </p:grpSpPr>
        <p:sp>
          <p:nvSpPr>
            <p:cNvPr id="7" name="Cloud Callout 6"/>
            <p:cNvSpPr/>
            <p:nvPr/>
          </p:nvSpPr>
          <p:spPr>
            <a:xfrm rot="21410917">
              <a:off x="-276268" y="2421626"/>
              <a:ext cx="4303820" cy="2661840"/>
            </a:xfrm>
            <a:prstGeom prst="cloudCallout">
              <a:avLst>
                <a:gd name="adj1" fmla="val 49175"/>
                <a:gd name="adj2" fmla="val 33864"/>
              </a:avLst>
            </a:prstGeom>
            <a:gradFill flip="none" rotWithShape="1">
              <a:gsLst>
                <a:gs pos="0">
                  <a:schemeClr val="dk1">
                    <a:tint val="70000"/>
                    <a:satMod val="130000"/>
                    <a:lumMod val="75000"/>
                    <a:lumOff val="25000"/>
                  </a:schemeClr>
                </a:gs>
                <a:gs pos="43000">
                  <a:schemeClr val="dk1">
                    <a:tint val="44000"/>
                    <a:satMod val="165000"/>
                    <a:lumMod val="69000"/>
                    <a:lumOff val="31000"/>
                  </a:schemeClr>
                </a:gs>
                <a:gs pos="93000">
                  <a:schemeClr val="dk1">
                    <a:tint val="15000"/>
                    <a:satMod val="165000"/>
                  </a:schemeClr>
                </a:gs>
                <a:gs pos="100000">
                  <a:schemeClr val="dk1">
                    <a:tint val="5000"/>
                    <a:satMod val="2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RS"/>
            </a:p>
          </p:txBody>
        </p:sp>
        <p:sp>
          <p:nvSpPr>
            <p:cNvPr id="14" name="Text Placeholder 2"/>
            <p:cNvSpPr txBox="1">
              <a:spLocks/>
            </p:cNvSpPr>
            <p:nvPr/>
          </p:nvSpPr>
          <p:spPr>
            <a:xfrm rot="21410917">
              <a:off x="323528" y="2882124"/>
              <a:ext cx="3168352" cy="2131052"/>
            </a:xfrm>
            <a:prstGeom prst="rect">
              <a:avLst/>
            </a:prstGeom>
          </p:spPr>
          <p:txBody>
            <a:bodyPr vert="horz" lIns="64008" rIns="45720" bIns="45720" anchor="t">
              <a:normAutofit lnSpcReduction="10000"/>
            </a:bodyPr>
            <a:lstStyle>
              <a:lvl1pPr marL="0" indent="0" algn="l" rtl="0" eaLnBrk="1" latinLnBrk="0" hangingPunct="1">
                <a:spcBef>
                  <a:spcPts val="250"/>
                </a:spcBef>
                <a:buClr>
                  <a:schemeClr val="accent3"/>
                </a:buClr>
                <a:buSzPct val="95000"/>
                <a:buFontTx/>
                <a:buNone/>
                <a:defRPr kumimoji="0"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40080" indent="-246888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/>
                <a:buChar char=""/>
                <a:defRPr kumimoji="0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246888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/>
                <a:buChar char=""/>
                <a:defRPr kumimoji="0"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88720" indent="-210312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65000"/>
                <a:buFont typeface="Wingdings 2"/>
                <a:buChar char=""/>
                <a:defRPr kumimoji="0"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63040" indent="-210312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65000"/>
                <a:buFont typeface="Wingdings 2"/>
                <a:buChar char=""/>
                <a:defRPr kumimoji="0"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37360" indent="-210312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20240" indent="-182880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80000"/>
                <a:buFont typeface="Wingdings 2"/>
                <a:buChar char="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9456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Char char="•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FontTx/>
                <a:buChar char="•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sr-Cyrl-RS" sz="1400" b="1" dirty="0" smtClean="0">
                  <a:solidFill>
                    <a:srgbClr val="7030A0"/>
                  </a:solidFill>
                  <a:latin typeface="Times New Roman"/>
                  <a:ea typeface="Times New Roman"/>
                </a:rPr>
                <a:t>Хор </a:t>
              </a:r>
              <a:r>
                <a:rPr lang="sr-Cyrl-RS" sz="1400" dirty="0" smtClean="0">
                  <a:solidFill>
                    <a:srgbClr val="7030A0"/>
                  </a:solidFill>
                  <a:latin typeface="Times New Roman"/>
                  <a:ea typeface="Times New Roman"/>
                </a:rPr>
                <a:t>представља гледишта народа, коментарише збивања, пева о прошлим догађајима, подсећа на митове и јунаке који су повезани са  актуелним дешавањима, у завршном делу резимира трагична дешавања и поводом њих истиче вредности разума и мудрости у животу сваког појединца и у животу читавог друштва.</a:t>
              </a:r>
              <a:endParaRPr lang="sr-Latn-RS" sz="1400" dirty="0" smtClean="0">
                <a:solidFill>
                  <a:srgbClr val="7030A0"/>
                </a:solidFill>
                <a:latin typeface="Times New Roman"/>
                <a:ea typeface="Times New Roman"/>
              </a:endParaRPr>
            </a:p>
            <a:p>
              <a:pPr indent="449580" algn="just"/>
              <a:r>
                <a:rPr lang="sr-Cyrl-CS" sz="1400" dirty="0" smtClean="0">
                  <a:latin typeface="Times New Roman"/>
                  <a:ea typeface="Times New Roman"/>
                </a:rPr>
                <a:t> </a:t>
              </a:r>
              <a:endParaRPr lang="sr-Latn-RS" sz="1400" dirty="0">
                <a:latin typeface="Times New Roman"/>
                <a:ea typeface="Times New Roman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8558" y="4734727"/>
            <a:ext cx="3875926" cy="1947923"/>
            <a:chOff x="48558" y="4734727"/>
            <a:chExt cx="3875926" cy="1947923"/>
          </a:xfrm>
        </p:grpSpPr>
        <p:sp>
          <p:nvSpPr>
            <p:cNvPr id="8" name="Cloud Callout 7"/>
            <p:cNvSpPr/>
            <p:nvPr/>
          </p:nvSpPr>
          <p:spPr>
            <a:xfrm rot="508043">
              <a:off x="48558" y="4734727"/>
              <a:ext cx="3875926" cy="1947923"/>
            </a:xfrm>
            <a:prstGeom prst="cloudCallout">
              <a:avLst>
                <a:gd name="adj1" fmla="val 54956"/>
                <a:gd name="adj2" fmla="val -52293"/>
              </a:avLst>
            </a:prstGeom>
            <a:gradFill flip="none" rotWithShape="1">
              <a:gsLst>
                <a:gs pos="0">
                  <a:schemeClr val="dk1">
                    <a:tint val="70000"/>
                    <a:satMod val="130000"/>
                    <a:lumMod val="57000"/>
                    <a:lumOff val="43000"/>
                  </a:schemeClr>
                </a:gs>
                <a:gs pos="43000">
                  <a:schemeClr val="dk1">
                    <a:tint val="44000"/>
                    <a:satMod val="165000"/>
                    <a:lumMod val="26000"/>
                    <a:lumOff val="74000"/>
                    <a:alpha val="97000"/>
                  </a:schemeClr>
                </a:gs>
                <a:gs pos="93000">
                  <a:schemeClr val="dk1">
                    <a:tint val="15000"/>
                    <a:satMod val="165000"/>
                  </a:schemeClr>
                </a:gs>
                <a:gs pos="100000">
                  <a:schemeClr val="dk1">
                    <a:tint val="5000"/>
                    <a:satMod val="250000"/>
                  </a:scheme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RS"/>
            </a:p>
          </p:txBody>
        </p:sp>
        <p:sp>
          <p:nvSpPr>
            <p:cNvPr id="15" name="Text Placeholder 2"/>
            <p:cNvSpPr txBox="1">
              <a:spLocks/>
            </p:cNvSpPr>
            <p:nvPr/>
          </p:nvSpPr>
          <p:spPr>
            <a:xfrm rot="354516">
              <a:off x="454676" y="5046133"/>
              <a:ext cx="3237468" cy="1316071"/>
            </a:xfrm>
            <a:prstGeom prst="rect">
              <a:avLst/>
            </a:prstGeom>
          </p:spPr>
          <p:txBody>
            <a:bodyPr vert="horz" lIns="64008" rIns="45720" bIns="45720" anchor="t">
              <a:normAutofit lnSpcReduction="10000"/>
            </a:bodyPr>
            <a:lstStyle>
              <a:lvl1pPr marL="0" indent="0" algn="l" rtl="0" eaLnBrk="1" latinLnBrk="0" hangingPunct="1">
                <a:spcBef>
                  <a:spcPts val="250"/>
                </a:spcBef>
                <a:buClr>
                  <a:schemeClr val="accent3"/>
                </a:buClr>
                <a:buSzPct val="95000"/>
                <a:buFontTx/>
                <a:buNone/>
                <a:defRPr kumimoji="0"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40080" indent="-246888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/>
                <a:buChar char=""/>
                <a:defRPr kumimoji="0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246888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/>
                <a:buChar char=""/>
                <a:defRPr kumimoji="0"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88720" indent="-210312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65000"/>
                <a:buFont typeface="Wingdings 2"/>
                <a:buChar char=""/>
                <a:defRPr kumimoji="0"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63040" indent="-210312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65000"/>
                <a:buFont typeface="Wingdings 2"/>
                <a:buChar char=""/>
                <a:defRPr kumimoji="0"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37360" indent="-210312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20240" indent="-182880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80000"/>
                <a:buFont typeface="Wingdings 2"/>
                <a:buChar char="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9456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Char char="•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FontTx/>
                <a:buChar char="•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sr-Cyrl-RS" sz="1400" b="1" dirty="0" smtClean="0">
                  <a:solidFill>
                    <a:srgbClr val="002060"/>
                  </a:solidFill>
                  <a:latin typeface="Times New Roman"/>
                  <a:ea typeface="Times New Roman"/>
                </a:rPr>
                <a:t>Драмски јунак</a:t>
              </a:r>
              <a:r>
                <a:rPr lang="sr-Cyrl-RS" sz="1400" dirty="0" smtClean="0">
                  <a:solidFill>
                    <a:srgbClr val="002060"/>
                  </a:solidFill>
                  <a:latin typeface="Times New Roman"/>
                  <a:ea typeface="Times New Roman"/>
                </a:rPr>
                <a:t> је носилац дубљег смисла књижевног дела. Главни јунак назива се </a:t>
              </a:r>
              <a:r>
                <a:rPr lang="sr-Cyrl-RS" sz="1400" b="1" dirty="0" smtClean="0">
                  <a:solidFill>
                    <a:srgbClr val="002060"/>
                  </a:solidFill>
                  <a:latin typeface="Times New Roman"/>
                  <a:ea typeface="Times New Roman"/>
                </a:rPr>
                <a:t>протагонист</a:t>
              </a:r>
              <a:r>
                <a:rPr lang="sr-Cyrl-RS" sz="1400" dirty="0" smtClean="0">
                  <a:solidFill>
                    <a:srgbClr val="002060"/>
                  </a:solidFill>
                  <a:latin typeface="Times New Roman"/>
                  <a:ea typeface="Times New Roman"/>
                </a:rPr>
                <a:t>, а његов опозит (супротстављени лик) јесте </a:t>
              </a:r>
              <a:r>
                <a:rPr lang="sr-Cyrl-RS" sz="1400" b="1" dirty="0" smtClean="0">
                  <a:solidFill>
                    <a:srgbClr val="002060"/>
                  </a:solidFill>
                  <a:latin typeface="Times New Roman"/>
                  <a:ea typeface="Times New Roman"/>
                </a:rPr>
                <a:t>анта-гонист</a:t>
              </a:r>
              <a:r>
                <a:rPr lang="sr-Cyrl-RS" sz="1400" dirty="0" smtClean="0">
                  <a:solidFill>
                    <a:srgbClr val="002060"/>
                  </a:solidFill>
                  <a:latin typeface="Times New Roman"/>
                  <a:ea typeface="Times New Roman"/>
                </a:rPr>
                <a:t>.</a:t>
              </a:r>
              <a:r>
                <a:rPr lang="sr-Cyrl-CS" sz="1400" dirty="0" smtClean="0">
                  <a:solidFill>
                    <a:srgbClr val="002060"/>
                  </a:solidFill>
                  <a:latin typeface="Times New Roman"/>
                  <a:ea typeface="Times New Roman"/>
                </a:rPr>
                <a:t> </a:t>
              </a:r>
              <a:r>
                <a:rPr lang="sr-Cyrl-RS" sz="1400" dirty="0">
                  <a:solidFill>
                    <a:srgbClr val="002060"/>
                  </a:solidFill>
                  <a:latin typeface="Times New Roman"/>
                  <a:ea typeface="Times New Roman"/>
                </a:rPr>
                <a:t>У</a:t>
              </a:r>
              <a:r>
                <a:rPr lang="sr-Cyrl-CS" sz="1400" dirty="0">
                  <a:solidFill>
                    <a:srgbClr val="002060"/>
                  </a:solidFill>
                  <a:latin typeface="Times New Roman"/>
                  <a:ea typeface="Times New Roman"/>
                </a:rPr>
                <a:t> </a:t>
              </a:r>
              <a:r>
                <a:rPr lang="sr-Cyrl-CS" sz="1400" i="1" dirty="0">
                  <a:solidFill>
                    <a:srgbClr val="002060"/>
                  </a:solidFill>
                  <a:latin typeface="Times New Roman"/>
                  <a:ea typeface="Times New Roman"/>
                </a:rPr>
                <a:t>Антигони</a:t>
              </a:r>
              <a:r>
                <a:rPr lang="sr-Cyrl-CS" sz="1400" dirty="0">
                  <a:solidFill>
                    <a:srgbClr val="002060"/>
                  </a:solidFill>
                  <a:latin typeface="Times New Roman"/>
                  <a:ea typeface="Times New Roman"/>
                </a:rPr>
                <a:t> протагонист је Антигона, а антагонист Креонт. </a:t>
              </a:r>
            </a:p>
            <a:p>
              <a:pPr algn="just"/>
              <a:endParaRPr lang="sr-Latn-RS" sz="1400" dirty="0">
                <a:latin typeface="Times New Roman"/>
                <a:ea typeface="Times New Roman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992628" y="908720"/>
            <a:ext cx="3243338" cy="2678935"/>
            <a:chOff x="5992628" y="978911"/>
            <a:chExt cx="3243338" cy="2678935"/>
          </a:xfrm>
        </p:grpSpPr>
        <p:sp>
          <p:nvSpPr>
            <p:cNvPr id="2" name="Cloud Callout 1"/>
            <p:cNvSpPr/>
            <p:nvPr/>
          </p:nvSpPr>
          <p:spPr>
            <a:xfrm rot="843186">
              <a:off x="5992628" y="978911"/>
              <a:ext cx="3243338" cy="2678935"/>
            </a:xfrm>
            <a:prstGeom prst="cloudCallout">
              <a:avLst>
                <a:gd name="adj1" fmla="val -55132"/>
                <a:gd name="adj2" fmla="val 14237"/>
              </a:avLst>
            </a:prstGeom>
            <a:gradFill flip="none" rotWithShape="1">
              <a:gsLst>
                <a:gs pos="0">
                  <a:schemeClr val="dk1">
                    <a:tint val="70000"/>
                    <a:satMod val="130000"/>
                    <a:alpha val="0"/>
                    <a:lumMod val="69000"/>
                    <a:lumOff val="31000"/>
                  </a:schemeClr>
                </a:gs>
                <a:gs pos="43000">
                  <a:schemeClr val="dk1">
                    <a:tint val="44000"/>
                    <a:satMod val="165000"/>
                    <a:lumMod val="41000"/>
                    <a:lumOff val="59000"/>
                  </a:schemeClr>
                </a:gs>
                <a:gs pos="93000">
                  <a:schemeClr val="dk1">
                    <a:tint val="15000"/>
                    <a:satMod val="165000"/>
                  </a:schemeClr>
                </a:gs>
                <a:gs pos="100000">
                  <a:schemeClr val="dk1">
                    <a:tint val="5000"/>
                    <a:satMod val="250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RS"/>
            </a:p>
          </p:txBody>
        </p:sp>
        <p:sp>
          <p:nvSpPr>
            <p:cNvPr id="16" name="Text Placeholder 2"/>
            <p:cNvSpPr txBox="1">
              <a:spLocks/>
            </p:cNvSpPr>
            <p:nvPr/>
          </p:nvSpPr>
          <p:spPr>
            <a:xfrm rot="467665">
              <a:off x="6421931" y="1360264"/>
              <a:ext cx="2545457" cy="1968713"/>
            </a:xfrm>
            <a:prstGeom prst="rect">
              <a:avLst/>
            </a:prstGeom>
          </p:spPr>
          <p:txBody>
            <a:bodyPr vert="horz" lIns="64008" rIns="45720" bIns="45720" anchor="t">
              <a:normAutofit/>
            </a:bodyPr>
            <a:lstStyle>
              <a:lvl1pPr marL="0" indent="0" algn="l" rtl="0" eaLnBrk="1" latinLnBrk="0" hangingPunct="1">
                <a:spcBef>
                  <a:spcPts val="250"/>
                </a:spcBef>
                <a:buClr>
                  <a:schemeClr val="accent3"/>
                </a:buClr>
                <a:buSzPct val="95000"/>
                <a:buFontTx/>
                <a:buNone/>
                <a:defRPr kumimoji="0"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40080" indent="-246888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/>
                <a:buChar char=""/>
                <a:defRPr kumimoji="0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246888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/>
                <a:buChar char=""/>
                <a:defRPr kumimoji="0"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88720" indent="-210312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65000"/>
                <a:buFont typeface="Wingdings 2"/>
                <a:buChar char=""/>
                <a:defRPr kumimoji="0"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63040" indent="-210312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65000"/>
                <a:buFont typeface="Wingdings 2"/>
                <a:buChar char=""/>
                <a:defRPr kumimoji="0"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37360" indent="-210312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20240" indent="-182880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80000"/>
                <a:buFont typeface="Wingdings 2"/>
                <a:buChar char="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9456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Char char="•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FontTx/>
                <a:buChar char="•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sr-Cyrl-RS" sz="1400" b="1" dirty="0" smtClean="0">
                  <a:solidFill>
                    <a:srgbClr val="7030A0"/>
                  </a:solidFill>
                  <a:latin typeface="Times New Roman"/>
                  <a:ea typeface="Times New Roman"/>
                </a:rPr>
                <a:t>Трагични јунак</a:t>
              </a:r>
              <a:r>
                <a:rPr lang="sr-Cyrl-RS" sz="1400" dirty="0" smtClean="0">
                  <a:solidFill>
                    <a:srgbClr val="7030A0"/>
                  </a:solidFill>
                  <a:latin typeface="Times New Roman"/>
                  <a:ea typeface="Times New Roman"/>
                </a:rPr>
                <a:t> треба да поседује доброту, уверљивост и доследност. Узроци због којих страда трагични јунак нису резултат његових моралних преступа, већ последица неке грешке, несвесног преступа или уверења. 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372200" y="3244765"/>
            <a:ext cx="2664296" cy="1953384"/>
            <a:chOff x="6275090" y="3244765"/>
            <a:chExt cx="2664296" cy="1953384"/>
          </a:xfrm>
        </p:grpSpPr>
        <p:sp>
          <p:nvSpPr>
            <p:cNvPr id="4" name="Cloud Callout 3"/>
            <p:cNvSpPr/>
            <p:nvPr/>
          </p:nvSpPr>
          <p:spPr>
            <a:xfrm rot="695675">
              <a:off x="6275090" y="3244765"/>
              <a:ext cx="2664296" cy="1953384"/>
            </a:xfrm>
            <a:prstGeom prst="cloudCallout">
              <a:avLst>
                <a:gd name="adj1" fmla="val -69287"/>
                <a:gd name="adj2" fmla="val -15998"/>
              </a:avLst>
            </a:prstGeom>
            <a:gradFill flip="none" rotWithShape="1">
              <a:gsLst>
                <a:gs pos="0">
                  <a:schemeClr val="dk1">
                    <a:tint val="70000"/>
                    <a:satMod val="130000"/>
                    <a:lumMod val="62000"/>
                    <a:lumOff val="38000"/>
                  </a:schemeClr>
                </a:gs>
                <a:gs pos="43000">
                  <a:schemeClr val="dk1">
                    <a:tint val="44000"/>
                    <a:satMod val="165000"/>
                    <a:lumMod val="68000"/>
                    <a:lumOff val="32000"/>
                    <a:alpha val="85000"/>
                  </a:schemeClr>
                </a:gs>
                <a:gs pos="93000">
                  <a:schemeClr val="dk1">
                    <a:tint val="15000"/>
                    <a:satMod val="165000"/>
                  </a:schemeClr>
                </a:gs>
                <a:gs pos="100000">
                  <a:schemeClr val="dk1">
                    <a:tint val="5000"/>
                    <a:satMod val="250000"/>
                  </a:schemeClr>
                </a:gs>
              </a:gsLst>
              <a:lin ang="10800000" scaled="1"/>
              <a:tileRect/>
            </a:gradFill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RS"/>
            </a:p>
          </p:txBody>
        </p:sp>
        <p:sp>
          <p:nvSpPr>
            <p:cNvPr id="17" name="Text Placeholder 2"/>
            <p:cNvSpPr txBox="1">
              <a:spLocks/>
            </p:cNvSpPr>
            <p:nvPr/>
          </p:nvSpPr>
          <p:spPr>
            <a:xfrm rot="241336">
              <a:off x="6708920" y="3565129"/>
              <a:ext cx="1879301" cy="1454216"/>
            </a:xfrm>
            <a:prstGeom prst="rect">
              <a:avLst/>
            </a:prstGeom>
          </p:spPr>
          <p:txBody>
            <a:bodyPr vert="horz" lIns="64008" rIns="45720" bIns="45720" anchor="t">
              <a:normAutofit/>
            </a:bodyPr>
            <a:lstStyle>
              <a:lvl1pPr marL="0" indent="0" algn="l" rtl="0" eaLnBrk="1" latinLnBrk="0" hangingPunct="1">
                <a:spcBef>
                  <a:spcPts val="250"/>
                </a:spcBef>
                <a:buClr>
                  <a:schemeClr val="accent3"/>
                </a:buClr>
                <a:buSzPct val="95000"/>
                <a:buFontTx/>
                <a:buNone/>
                <a:defRPr kumimoji="0"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40080" indent="-246888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/>
                <a:buChar char=""/>
                <a:defRPr kumimoji="0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246888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/>
                <a:buChar char=""/>
                <a:defRPr kumimoji="0"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88720" indent="-210312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65000"/>
                <a:buFont typeface="Wingdings 2"/>
                <a:buChar char=""/>
                <a:defRPr kumimoji="0"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63040" indent="-210312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65000"/>
                <a:buFont typeface="Wingdings 2"/>
                <a:buChar char=""/>
                <a:defRPr kumimoji="0"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37360" indent="-210312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20240" indent="-182880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80000"/>
                <a:buFont typeface="Wingdings 2"/>
                <a:buChar char="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9456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Char char="•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FontTx/>
                <a:buChar char="•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sr-Cyrl-RS" sz="1400" b="1" dirty="0" smtClean="0">
                  <a:solidFill>
                    <a:srgbClr val="0070C0"/>
                  </a:solidFill>
                  <a:latin typeface="Times New Roman"/>
                  <a:ea typeface="Times New Roman"/>
                </a:rPr>
                <a:t>Трагична кривица (хибрис)</a:t>
              </a:r>
              <a:r>
                <a:rPr lang="sr-Cyrl-RS" sz="1400" dirty="0" smtClean="0">
                  <a:solidFill>
                    <a:srgbClr val="0070C0"/>
                  </a:solidFill>
                  <a:latin typeface="Times New Roman"/>
                  <a:ea typeface="Times New Roman"/>
                </a:rPr>
                <a:t> јесте грех наслеђен од предака изазван сопственом погрешком. 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182198" y="5199754"/>
            <a:ext cx="4122508" cy="1349546"/>
            <a:chOff x="5112805" y="5131034"/>
            <a:chExt cx="4121763" cy="1317166"/>
          </a:xfrm>
        </p:grpSpPr>
        <p:sp>
          <p:nvSpPr>
            <p:cNvPr id="5" name="Cloud Callout 4"/>
            <p:cNvSpPr/>
            <p:nvPr/>
          </p:nvSpPr>
          <p:spPr>
            <a:xfrm rot="21152616">
              <a:off x="5112805" y="5131034"/>
              <a:ext cx="4121763" cy="1317166"/>
            </a:xfrm>
            <a:prstGeom prst="cloudCallout">
              <a:avLst>
                <a:gd name="adj1" fmla="val -30689"/>
                <a:gd name="adj2" fmla="val -70552"/>
              </a:avLst>
            </a:prstGeom>
            <a:gradFill>
              <a:gsLst>
                <a:gs pos="0">
                  <a:schemeClr val="dk1">
                    <a:tint val="70000"/>
                    <a:satMod val="130000"/>
                    <a:lumMod val="67000"/>
                    <a:lumOff val="33000"/>
                  </a:schemeClr>
                </a:gs>
                <a:gs pos="43000">
                  <a:schemeClr val="dk1">
                    <a:tint val="44000"/>
                    <a:satMod val="165000"/>
                    <a:lumMod val="50000"/>
                    <a:lumOff val="50000"/>
                  </a:schemeClr>
                </a:gs>
                <a:gs pos="93000">
                  <a:schemeClr val="dk1">
                    <a:tint val="15000"/>
                    <a:satMod val="165000"/>
                    <a:lumMod val="54000"/>
                    <a:lumOff val="46000"/>
                    <a:alpha val="0"/>
                  </a:schemeClr>
                </a:gs>
                <a:gs pos="100000">
                  <a:schemeClr val="dk1">
                    <a:tint val="5000"/>
                    <a:satMod val="250000"/>
                  </a:schemeClr>
                </a:gs>
              </a:gsLst>
            </a:gradFill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RS"/>
            </a:p>
          </p:txBody>
        </p:sp>
        <p:sp>
          <p:nvSpPr>
            <p:cNvPr id="18" name="Text Placeholder 2"/>
            <p:cNvSpPr txBox="1">
              <a:spLocks/>
            </p:cNvSpPr>
            <p:nvPr/>
          </p:nvSpPr>
          <p:spPr>
            <a:xfrm rot="20909382">
              <a:off x="5671856" y="5374481"/>
              <a:ext cx="3168352" cy="843229"/>
            </a:xfrm>
            <a:prstGeom prst="rect">
              <a:avLst/>
            </a:prstGeom>
          </p:spPr>
          <p:txBody>
            <a:bodyPr vert="horz" lIns="64008" rIns="45720" bIns="45720" anchor="t">
              <a:normAutofit/>
            </a:bodyPr>
            <a:lstStyle>
              <a:lvl1pPr marL="0" indent="0" algn="l" rtl="0" eaLnBrk="1" latinLnBrk="0" hangingPunct="1">
                <a:spcBef>
                  <a:spcPts val="250"/>
                </a:spcBef>
                <a:buClr>
                  <a:schemeClr val="accent3"/>
                </a:buClr>
                <a:buSzPct val="95000"/>
                <a:buFontTx/>
                <a:buNone/>
                <a:defRPr kumimoji="0"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40080" indent="-246888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/>
                <a:buChar char=""/>
                <a:defRPr kumimoji="0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246888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/>
                <a:buChar char=""/>
                <a:defRPr kumimoji="0"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88720" indent="-210312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65000"/>
                <a:buFont typeface="Wingdings 2"/>
                <a:buChar char=""/>
                <a:defRPr kumimoji="0"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63040" indent="-210312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65000"/>
                <a:buFont typeface="Wingdings 2"/>
                <a:buChar char=""/>
                <a:defRPr kumimoji="0"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37360" indent="-210312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20240" indent="-182880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80000"/>
                <a:buFont typeface="Wingdings 2"/>
                <a:buChar char="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9456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Char char="•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FontTx/>
                <a:buChar char="•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sr-Cyrl-RS" sz="1400" dirty="0" smtClean="0">
                  <a:solidFill>
                    <a:schemeClr val="tx2"/>
                  </a:solidFill>
                  <a:latin typeface="Times New Roman"/>
                  <a:ea typeface="Times New Roman"/>
                </a:rPr>
                <a:t>Кроз страх и сажаљење</a:t>
              </a:r>
              <a:r>
                <a:rPr lang="sr-Cyrl-RS" sz="1050" dirty="0" smtClean="0">
                  <a:solidFill>
                    <a:schemeClr val="tx2"/>
                  </a:solidFill>
                  <a:latin typeface="Times New Roman"/>
                  <a:ea typeface="Times New Roman"/>
                </a:rPr>
                <a:t> </a:t>
              </a:r>
              <a:r>
                <a:rPr lang="sr-Cyrl-RS" sz="1400" dirty="0" smtClean="0">
                  <a:solidFill>
                    <a:schemeClr val="tx2"/>
                  </a:solidFill>
                  <a:latin typeface="Times New Roman"/>
                  <a:ea typeface="Times New Roman"/>
                </a:rPr>
                <a:t>које гледаоци осећају према трагичним јунацима долазе до прочишћења, тј. </a:t>
              </a:r>
              <a:r>
                <a:rPr lang="sr-Cyrl-RS" sz="1400" b="1" dirty="0" smtClean="0">
                  <a:solidFill>
                    <a:schemeClr val="tx2"/>
                  </a:solidFill>
                  <a:latin typeface="Times New Roman"/>
                  <a:ea typeface="Times New Roman"/>
                </a:rPr>
                <a:t>катарзе</a:t>
              </a:r>
              <a:r>
                <a:rPr lang="sr-Cyrl-RS" sz="1400" dirty="0" smtClean="0">
                  <a:solidFill>
                    <a:schemeClr val="tx2"/>
                  </a:solidFill>
                  <a:latin typeface="Times New Roman"/>
                  <a:ea typeface="Times New Roman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33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6362"/>
            <a:ext cx="9144000" cy="51409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836712"/>
            <a:ext cx="8305800" cy="5040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Cyrl-R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Питање бр. 13</a:t>
            </a:r>
            <a:endParaRPr lang="sr-Latn-RS" sz="2800" b="1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6789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1" b="4511"/>
          <a:stretch>
            <a:fillRect/>
          </a:stretch>
        </p:blipFill>
        <p:spPr>
          <a:xfrm rot="420000">
            <a:off x="3326799" y="1149587"/>
            <a:ext cx="2998660" cy="3720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6633"/>
            <a:ext cx="5328592" cy="504055"/>
          </a:xfrm>
        </p:spPr>
        <p:txBody>
          <a:bodyPr>
            <a:normAutofit/>
          </a:bodyPr>
          <a:lstStyle/>
          <a:p>
            <a:r>
              <a:rPr lang="sr-Cyrl-CS" dirty="0">
                <a:latin typeface="Times New Roman"/>
                <a:ea typeface="Times New Roman"/>
              </a:rPr>
              <a:t>Антигона је одлучна, доследна и племенита. 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07504" y="2420888"/>
            <a:ext cx="3026296" cy="1368152"/>
          </a:xfrm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r>
              <a:rPr lang="sr-Cyrl-CS" sz="2800" dirty="0" smtClean="0">
                <a:solidFill>
                  <a:srgbClr val="1F1D49"/>
                </a:solidFill>
                <a:latin typeface="Mistral" pitchFamily="66" charset="0"/>
                <a:ea typeface="Times New Roman"/>
              </a:rPr>
              <a:t>Губитак </a:t>
            </a:r>
            <a:r>
              <a:rPr lang="sr-Cyrl-CS" sz="2800" dirty="0">
                <a:solidFill>
                  <a:srgbClr val="1F1D49"/>
                </a:solidFill>
                <a:latin typeface="Mistral" pitchFamily="66" charset="0"/>
                <a:ea typeface="Times New Roman"/>
              </a:rPr>
              <a:t>браће и родитеља ничим </a:t>
            </a:r>
            <a:r>
              <a:rPr lang="sr-Cyrl-CS" sz="2800" dirty="0" smtClean="0">
                <a:solidFill>
                  <a:srgbClr val="1F1D49"/>
                </a:solidFill>
                <a:latin typeface="Mistral" pitchFamily="66" charset="0"/>
                <a:ea typeface="Times New Roman"/>
              </a:rPr>
              <a:t>се не </a:t>
            </a:r>
            <a:r>
              <a:rPr lang="sr-Cyrl-CS" sz="2800" dirty="0">
                <a:solidFill>
                  <a:srgbClr val="1F1D49"/>
                </a:solidFill>
                <a:latin typeface="Mistral" pitchFamily="66" charset="0"/>
                <a:ea typeface="Times New Roman"/>
              </a:rPr>
              <a:t>може надокнадити. </a:t>
            </a:r>
            <a:endParaRPr lang="sr-Cyrl-CS" sz="2800" dirty="0" smtClean="0">
              <a:solidFill>
                <a:srgbClr val="1F1D49"/>
              </a:solidFill>
              <a:latin typeface="Mistral" pitchFamily="66" charset="0"/>
              <a:ea typeface="Times New Roman"/>
            </a:endParaRPr>
          </a:p>
          <a:p>
            <a:pPr indent="449580" algn="just">
              <a:spcAft>
                <a:spcPts val="0"/>
              </a:spcAft>
            </a:pPr>
            <a:r>
              <a:rPr lang="sr-Cyrl-CS" sz="2800" dirty="0">
                <a:latin typeface="Times New Roman"/>
                <a:ea typeface="Times New Roman"/>
              </a:rPr>
              <a:t> </a:t>
            </a:r>
            <a:endParaRPr lang="sr-Latn-RS" sz="2800" dirty="0">
              <a:effectLst/>
              <a:latin typeface="Times New Roman"/>
              <a:ea typeface="Times New Roman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107504" y="908720"/>
            <a:ext cx="3026296" cy="1368152"/>
          </a:xfrm>
          <a:prstGeom prst="rect">
            <a:avLst/>
          </a:prstGeom>
        </p:spPr>
        <p:txBody>
          <a:bodyPr vert="horz" lIns="64008" rIns="45720" bIns="45720" anchor="t">
            <a:noAutofit/>
          </a:bodyPr>
          <a:lstStyle>
            <a:lvl1pPr marL="0" indent="0" algn="l" rtl="0" eaLnBrk="1" latinLnBrk="0" hangingPunct="1">
              <a:spcBef>
                <a:spcPts val="250"/>
              </a:spcBef>
              <a:buClr>
                <a:schemeClr val="accent3"/>
              </a:buClr>
              <a:buSzPct val="95000"/>
              <a:buFontTx/>
              <a:buNone/>
              <a:defRPr kumimoji="0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r-Cyrl-CS" sz="2800" dirty="0" smtClean="0">
                <a:solidFill>
                  <a:srgbClr val="1F1D49"/>
                </a:solidFill>
                <a:latin typeface="Mistral" pitchFamily="66" charset="0"/>
                <a:ea typeface="Times New Roman"/>
              </a:rPr>
              <a:t>Божји закони су изнад људских, јер су они од давнина.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107504" y="3933056"/>
            <a:ext cx="3026296" cy="1800200"/>
          </a:xfrm>
          <a:prstGeom prst="rect">
            <a:avLst/>
          </a:prstGeom>
        </p:spPr>
        <p:txBody>
          <a:bodyPr vert="horz" lIns="64008" rIns="45720" bIns="45720" anchor="t">
            <a:noAutofit/>
          </a:bodyPr>
          <a:lstStyle>
            <a:lvl1pPr marL="0" indent="0" algn="l" rtl="0" eaLnBrk="1" latinLnBrk="0" hangingPunct="1">
              <a:spcBef>
                <a:spcPts val="250"/>
              </a:spcBef>
              <a:buClr>
                <a:schemeClr val="accent3"/>
              </a:buClr>
              <a:buSzPct val="95000"/>
              <a:buFontTx/>
              <a:buNone/>
              <a:defRPr kumimoji="0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r-Cyrl-CS" sz="2800" dirty="0" smtClean="0">
                <a:solidFill>
                  <a:srgbClr val="1F1D49"/>
                </a:solidFill>
                <a:latin typeface="Mistral" pitchFamily="66" charset="0"/>
                <a:ea typeface="Times New Roman"/>
              </a:rPr>
              <a:t>Трагичан сукоб види као сукоб међу браћом, а не као сукоб слуге и господара, као Креонт.</a:t>
            </a:r>
            <a:endParaRPr lang="sr-Latn-RS" sz="2800" dirty="0" smtClean="0">
              <a:solidFill>
                <a:srgbClr val="1F1D49"/>
              </a:solidFill>
              <a:latin typeface="Mistral" pitchFamily="66" charset="0"/>
              <a:ea typeface="Times New Roman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3059832" y="5517232"/>
            <a:ext cx="6084168" cy="761133"/>
          </a:xfrm>
          <a:prstGeom prst="rect">
            <a:avLst/>
          </a:prstGeom>
        </p:spPr>
        <p:txBody>
          <a:bodyPr vert="horz" lIns="64008" rIns="45720" bIns="45720" anchor="t">
            <a:noAutofit/>
          </a:bodyPr>
          <a:lstStyle>
            <a:lvl1pPr marL="0" indent="0" algn="l" rtl="0" eaLnBrk="1" latinLnBrk="0" hangingPunct="1">
              <a:spcBef>
                <a:spcPts val="250"/>
              </a:spcBef>
              <a:buClr>
                <a:schemeClr val="accent3"/>
              </a:buClr>
              <a:buSzPct val="95000"/>
              <a:buFontTx/>
              <a:buNone/>
              <a:defRPr kumimoji="0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r-Cyrl-CS" sz="3600" dirty="0" smtClean="0">
                <a:solidFill>
                  <a:srgbClr val="C00000"/>
                </a:solidFill>
                <a:latin typeface="Mistral" pitchFamily="66" charset="0"/>
                <a:ea typeface="Times New Roman"/>
              </a:rPr>
              <a:t>Ја за љубав, не за мржњу рођена сам!</a:t>
            </a:r>
            <a:endParaRPr lang="sr-Latn-RS" sz="3600" dirty="0" smtClean="0">
              <a:solidFill>
                <a:srgbClr val="C00000"/>
              </a:solidFill>
              <a:latin typeface="Mistral" pitchFamily="66" charset="0"/>
              <a:ea typeface="Times New Roman"/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 rot="410044">
            <a:off x="6366571" y="1449851"/>
            <a:ext cx="1964823" cy="3747769"/>
          </a:xfrm>
          <a:prstGeom prst="rect">
            <a:avLst/>
          </a:prstGeom>
          <a:solidFill>
            <a:srgbClr val="FFD757"/>
          </a:solidFill>
          <a:ln>
            <a:solidFill>
              <a:srgbClr val="1F1D4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64008" rIns="45720" bIns="45720" anchor="t">
            <a:normAutofit/>
          </a:bodyPr>
          <a:lstStyle>
            <a:lvl1pPr marL="0" indent="0" algn="l" rtl="0" eaLnBrk="1" latinLnBrk="0" hangingPunct="1">
              <a:spcBef>
                <a:spcPts val="250"/>
              </a:spcBef>
              <a:buClr>
                <a:schemeClr val="accent3"/>
              </a:buClr>
              <a:buSzPct val="95000"/>
              <a:buFontTx/>
              <a:buNone/>
              <a:defRPr kumimoji="0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r-Cyrl-CS" sz="1800" b="1" spc="100" dirty="0" smtClean="0">
              <a:ln w="18000">
                <a:solidFill>
                  <a:srgbClr val="1F1D49"/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Times New Roman"/>
              <a:ea typeface="Times New Roman"/>
            </a:endParaRPr>
          </a:p>
          <a:p>
            <a:pPr algn="ctr"/>
            <a:r>
              <a:rPr lang="sr-Cyrl-CS" sz="1800" b="1" spc="100" dirty="0" smtClean="0">
                <a:ln w="18000">
                  <a:solidFill>
                    <a:srgbClr val="1F1D49"/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/>
                <a:ea typeface="Times New Roman"/>
              </a:rPr>
              <a:t>Својим противљењем Креонтовој наредби да се Полиниково</a:t>
            </a:r>
          </a:p>
          <a:p>
            <a:pPr algn="ctr"/>
            <a:r>
              <a:rPr lang="sr-Cyrl-CS" sz="1800" b="1" spc="100" dirty="0" smtClean="0">
                <a:ln w="18000">
                  <a:solidFill>
                    <a:srgbClr val="1F1D49"/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/>
                <a:ea typeface="Times New Roman"/>
              </a:rPr>
              <a:t> тело не сахрани Антигона покреће грех свога оца </a:t>
            </a:r>
          </a:p>
          <a:p>
            <a:pPr algn="ctr"/>
            <a:r>
              <a:rPr lang="sr-Cyrl-CS" sz="1800" b="1" spc="100" dirty="0" smtClean="0">
                <a:ln w="18000">
                  <a:solidFill>
                    <a:srgbClr val="1F1D49"/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/>
                <a:ea typeface="Times New Roman"/>
              </a:rPr>
              <a:t>и зато страда. </a:t>
            </a:r>
            <a:endParaRPr lang="sr-Latn-RS" sz="1800" b="1" spc="100" dirty="0">
              <a:ln w="18000">
                <a:solidFill>
                  <a:srgbClr val="1F1D49"/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6217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  <p:bldP spid="2" grpId="3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4354"/>
            <a:ext cx="9144000" cy="51409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836712"/>
            <a:ext cx="8305800" cy="5040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Cyrl-R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Питање бр. 14</a:t>
            </a:r>
            <a:endParaRPr lang="sr-Latn-RS" sz="2800" b="1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48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620688"/>
            <a:ext cx="6199584" cy="720080"/>
          </a:xfrm>
        </p:spPr>
        <p:txBody>
          <a:bodyPr/>
          <a:lstStyle/>
          <a:p>
            <a:pPr algn="ctr"/>
            <a:r>
              <a:rPr lang="sr-Cyrl-RS" sz="3600" b="1" dirty="0" smtClean="0">
                <a:latin typeface="Times New Roman" pitchFamily="18" charset="0"/>
                <a:cs typeface="Times New Roman" pitchFamily="18" charset="0"/>
              </a:rPr>
              <a:t>ЗАКЉУЧАК</a:t>
            </a:r>
            <a:endParaRPr lang="sr-Latn-R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0" y="1700808"/>
            <a:ext cx="4320480" cy="4572000"/>
          </a:xfrm>
        </p:spPr>
        <p:txBody>
          <a:bodyPr>
            <a:noAutofit/>
          </a:bodyPr>
          <a:lstStyle/>
          <a:p>
            <a:pPr algn="just"/>
            <a:r>
              <a:rPr lang="sr-Cyrl-CS" sz="2000" dirty="0">
                <a:latin typeface="Times New Roman"/>
                <a:ea typeface="Times New Roman"/>
              </a:rPr>
              <a:t>Ово су поруке дела књижевности старог века: </a:t>
            </a:r>
            <a:r>
              <a:rPr lang="sr-Cyrl-CS" sz="2000" i="1" dirty="0">
                <a:latin typeface="Times New Roman"/>
                <a:ea typeface="Times New Roman"/>
              </a:rPr>
              <a:t>Илијаде, Епа о Гилгамешу, Антигоне и Библије</a:t>
            </a:r>
            <a:r>
              <a:rPr lang="sr-Cyrl-CS" sz="2000" dirty="0">
                <a:latin typeface="Times New Roman"/>
                <a:ea typeface="Times New Roman"/>
              </a:rPr>
              <a:t>. Оне и данас чине ова дела актуелним. Људе су одувек заокупљала размишљања о животу, пријатељству, јунаштву, слави, љубави и смрти, о вечном животу и „животу после смрти“, о односу бога и човека, као и осећање морала, праведности и човечности – проблеми са којима се суочава и савремени човек. У том смислу, </a:t>
            </a:r>
            <a:r>
              <a:rPr lang="sr-Cyrl-CS" sz="2000" b="1" dirty="0">
                <a:latin typeface="Times New Roman"/>
                <a:ea typeface="Times New Roman"/>
              </a:rPr>
              <a:t>књиге старог века могу нам помоћи да пронађемо прави пут у „искривљеном“ свету у коме живимо</a:t>
            </a:r>
            <a:r>
              <a:rPr lang="sr-Cyrl-CS" sz="2000" dirty="0" smtClean="0">
                <a:latin typeface="Times New Roman"/>
                <a:ea typeface="Times New Roman"/>
              </a:rPr>
              <a:t>.</a:t>
            </a:r>
            <a:endParaRPr lang="sr-Latn-RS" sz="2000" dirty="0">
              <a:latin typeface="Times New Roman"/>
              <a:ea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1520" y="1676400"/>
            <a:ext cx="4176464" cy="4572000"/>
          </a:xfrm>
        </p:spPr>
        <p:txBody>
          <a:bodyPr>
            <a:normAutofit/>
          </a:bodyPr>
          <a:lstStyle/>
          <a:p>
            <a:r>
              <a:rPr lang="sr-Cyrl-CS" dirty="0">
                <a:solidFill>
                  <a:srgbClr val="E6266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Живот је бесмислен ако ожалошћујемо друге ради славе</a:t>
            </a:r>
            <a:r>
              <a:rPr lang="sr-Cyrl-CS" dirty="0" smtClean="0">
                <a:solidFill>
                  <a:srgbClr val="E6266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r>
              <a:rPr lang="sr-Cyrl-C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Радуј се животу и уживај у њему</a:t>
            </a:r>
            <a:r>
              <a:rPr lang="sr-Cyrl-C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sr-Cyrl-C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Буди разуман, поштуј човека и буди Човек</a:t>
            </a:r>
            <a:r>
              <a:rPr lang="sr-Cyrl-C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sr-Cyrl-C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Поштуј Бога и не ремети ред божји.</a:t>
            </a:r>
            <a:endParaRPr lang="sr-Latn-R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74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sr-Cyrl-RS" dirty="0" smtClean="0"/>
              <a:t>И победници су...</a:t>
            </a:r>
            <a:endParaRPr lang="sr-Latn-R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69640"/>
            <a:ext cx="8229600" cy="4339680"/>
          </a:xfrm>
        </p:spPr>
      </p:pic>
    </p:spTree>
    <p:extLst>
      <p:ext uri="{BB962C8B-B14F-4D97-AF65-F5344CB8AC3E}">
        <p14:creationId xmlns:p14="http://schemas.microsoft.com/office/powerpoint/2010/main" val="148585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5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52704"/>
          </a:xfrm>
        </p:spPr>
        <p:txBody>
          <a:bodyPr/>
          <a:lstStyle/>
          <a:p>
            <a:pPr algn="ctr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Зашто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Kahoot?</a:t>
            </a:r>
            <a:endParaRPr lang="sr-Latn-R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504" y="1730464"/>
            <a:ext cx="4474840" cy="4794880"/>
          </a:xfrm>
        </p:spPr>
        <p:txBody>
          <a:bodyPr>
            <a:normAutofit fontScale="92500"/>
          </a:bodyPr>
          <a:lstStyle/>
          <a:p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обнављање </a:t>
            </a:r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је забавно и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под</a:t>
            </a:r>
            <a:r>
              <a:rPr lang="sr-Latn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-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стицајно</a:t>
            </a:r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, а не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застрашујуће</a:t>
            </a:r>
            <a:endParaRPr lang="sr-Cyrl-RS" sz="2200" cap="small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савремени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приступ</a:t>
            </a:r>
            <a:endParaRPr lang="sr-Latn-RS" sz="2200" cap="small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већа мотивација, активност </a:t>
            </a:r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ангажованост </a:t>
            </a:r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свих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ученика</a:t>
            </a:r>
            <a:endParaRPr lang="sr-Cyrl-RS" sz="2200" cap="small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успех </a:t>
            </a:r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зависи од квалитета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знања</a:t>
            </a:r>
            <a:endParaRPr lang="sr-Cyrl-RS" sz="2200" cap="small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подстиче </a:t>
            </a:r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самоувереност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учени-ка </a:t>
            </a:r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жељу да знања буду трајна</a:t>
            </a:r>
            <a:endParaRPr lang="sr-Latn-RS" sz="2200" cap="small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развијање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такмичарског духа</a:t>
            </a:r>
            <a:endParaRPr lang="sr-Cyrl-RS" sz="2200" cap="small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примена знања и подстицање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креативности</a:t>
            </a:r>
            <a:endParaRPr lang="sr-Cyrl-RS" sz="2200" cap="small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1700808"/>
            <a:ext cx="4392488" cy="4794880"/>
          </a:xfrm>
        </p:spPr>
        <p:txBody>
          <a:bodyPr>
            <a:normAutofit fontScale="92500"/>
          </a:bodyPr>
          <a:lstStyle/>
          <a:p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учење </a:t>
            </a:r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кроз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игру</a:t>
            </a:r>
            <a:endParaRPr lang="sr-Cyrl-RS" sz="2200" cap="small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подстицајна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атмосфера</a:t>
            </a:r>
            <a:endParaRPr lang="sr-Cyrl-RS" sz="2200" cap="small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повратна </a:t>
            </a:r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информација  за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ученика </a:t>
            </a:r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након сваког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питања</a:t>
            </a:r>
            <a:endParaRPr lang="sr-Latn-RS" sz="2200" cap="small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брзина </a:t>
            </a:r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 спретност у давању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одговора</a:t>
            </a:r>
            <a:endParaRPr lang="sr-Latn-RS" sz="2200" cap="small" dirty="0" smtClean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потпун </a:t>
            </a:r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увид у знање сваког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ученика</a:t>
            </a:r>
            <a:endParaRPr lang="sr-Cyrl-RS" sz="2200" cap="small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евиденција о свим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одговори-ма </a:t>
            </a:r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за сваког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ученика</a:t>
            </a:r>
            <a:endParaRPr lang="sr-Cyrl-RS" sz="2200" cap="small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могућност за додатна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обја-шњења </a:t>
            </a:r>
            <a:r>
              <a:rPr lang="sr-Cyrl-RS" sz="2200" cap="small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 </a:t>
            </a:r>
            <a:r>
              <a:rPr lang="sr-Cyrl-RS" sz="2200" cap="small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разматрања</a:t>
            </a:r>
            <a:endParaRPr lang="sr-Cyrl-RS" sz="2200" cap="small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644008" y="1916832"/>
            <a:ext cx="4038600" cy="443484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26226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voltage.wav"/>
          </p:stSnd>
        </p:sndAc>
      </p:transition>
    </mc:Choice>
    <mc:Fallback xmlns="">
      <p:transition spd="slow">
        <p:fade/>
        <p:sndAc>
          <p:stSnd>
            <p:snd r:embed="rId3" name="voltag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0"/>
                            </p:stCondLst>
                            <p:childTnLst>
                              <p:par>
                                <p:cTn id="7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000"/>
                            </p:stCondLst>
                            <p:childTnLst>
                              <p:par>
                                <p:cTn id="9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3000"/>
                            </p:stCondLst>
                            <p:childTnLst>
                              <p:par>
                                <p:cTn id="9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4000" dirty="0" smtClean="0">
                <a:hlinkClick r:id="rId2"/>
              </a:rPr>
              <a:t>www.getkahoot.com</a:t>
            </a:r>
            <a:r>
              <a:rPr lang="sr-Latn-RS" sz="4000" dirty="0" smtClean="0"/>
              <a:t> </a:t>
            </a:r>
          </a:p>
          <a:p>
            <a:pPr algn="ctr"/>
            <a:r>
              <a:rPr lang="sr-Cyrl-RS" sz="4000" dirty="0" smtClean="0"/>
              <a:t>Књижевност старог века</a:t>
            </a:r>
            <a:endParaRPr lang="sr-Latn-RS" sz="4000" dirty="0"/>
          </a:p>
        </p:txBody>
      </p:sp>
    </p:spTree>
    <p:extLst>
      <p:ext uri="{BB962C8B-B14F-4D97-AF65-F5344CB8AC3E}">
        <p14:creationId xmlns:p14="http://schemas.microsoft.com/office/powerpoint/2010/main" val="2518934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2356</TotalTime>
  <Words>1964</Words>
  <Application>Microsoft Office PowerPoint</Application>
  <PresentationFormat>On-screen Show (4:3)</PresentationFormat>
  <Paragraphs>170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Flow</vt:lpstr>
      <vt:lpstr>ЗАНИМЉИВО УЧЕЊЕ Књижевност старог века (систематизација)</vt:lpstr>
      <vt:lpstr>Који је ваш избор?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Питање бр. 1</vt:lpstr>
      <vt:lpstr>PowerPoint Presentation</vt:lpstr>
      <vt:lpstr>PowerPoint Presentation</vt:lpstr>
      <vt:lpstr>Најстарији сачувани књижевни текст припада сумерско-вавилонској књижевности. То је Еп о Гилгамешу. </vt:lpstr>
      <vt:lpstr>PowerPoint Presentation</vt:lpstr>
      <vt:lpstr>Гилгамеш - човек бола и радости,  господар земље и патник.</vt:lpstr>
      <vt:lpstr>PowerPoint Presentation</vt:lpstr>
      <vt:lpstr>Гилгамеш и Енкиду су били пријатељи, као и Ахил и Патрокло. </vt:lpstr>
      <vt:lpstr>PowerPoint Presentation</vt:lpstr>
      <vt:lpstr>Тетида је Ахилу мајка, као што је Ришат Гилгамешу.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Израз јабука раздора води порекло из мита о Тројанском рату, а не из Библије као преостала три. </vt:lpstr>
      <vt:lpstr>PowerPoint Presentation</vt:lpstr>
      <vt:lpstr>Софоклова Антигона је трагедија. </vt:lpstr>
      <vt:lpstr>PowerPoint Presentation</vt:lpstr>
      <vt:lpstr>PowerPoint Presentation</vt:lpstr>
      <vt:lpstr>PowerPoint Presentation</vt:lpstr>
      <vt:lpstr>Антигона је одлучна, доследна и племенита. </vt:lpstr>
      <vt:lpstr>PowerPoint Presentation</vt:lpstr>
      <vt:lpstr>ЗАКЉУЧАК</vt:lpstr>
      <vt:lpstr>И победници су...</vt:lpstr>
      <vt:lpstr>Зашто Kahoot?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</dc:creator>
  <cp:lastModifiedBy>Ana</cp:lastModifiedBy>
  <cp:revision>167</cp:revision>
  <dcterms:created xsi:type="dcterms:W3CDTF">2015-09-05T10:47:13Z</dcterms:created>
  <dcterms:modified xsi:type="dcterms:W3CDTF">2015-09-23T17:33:39Z</dcterms:modified>
</cp:coreProperties>
</file>